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0F759-FAFA-4D42-9780-5507BB8E4E1E}" type="datetimeFigureOut">
              <a:rPr lang="en-MY" smtClean="0"/>
              <a:t>26/6/2011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CA92A-D210-491A-A0CB-D0B01BBF2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267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4845DD-A6B9-4CA7-B877-9948826FB2B1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7AE664-8885-4A66-8706-7ABF1B3314F5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036FB5-1548-4D7D-A272-DE0C5D154161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0AFCBA-A66F-4E24-8047-03F46113D2E1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1AED93-DA0E-4F96-9DF9-39B12EBFBD62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AB2631-8371-4C81-B81A-745FD1663F02}" type="slidenum">
              <a:rPr lang="en-US" sz="1200">
                <a:latin typeface="Times New Roman" pitchFamily="18" charset="0"/>
              </a:rPr>
              <a:pPr eaLnBrk="1" hangingPunct="1"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DD03-6975-43D8-88CC-16ACF47377E9}" type="datetimeFigureOut">
              <a:rPr lang="en-MY" smtClean="0"/>
              <a:t>26/6/2011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B453-8D34-4C93-8D03-CE5C3031B9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6961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DD03-6975-43D8-88CC-16ACF47377E9}" type="datetimeFigureOut">
              <a:rPr lang="en-MY" smtClean="0"/>
              <a:t>26/6/2011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B453-8D34-4C93-8D03-CE5C3031B9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055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DD03-6975-43D8-88CC-16ACF47377E9}" type="datetimeFigureOut">
              <a:rPr lang="en-MY" smtClean="0"/>
              <a:t>26/6/2011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B453-8D34-4C93-8D03-CE5C3031B9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85789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D263E-DD7B-4BBA-9987-6BBDAF9D92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86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403FE-3B9B-468C-AC3E-0359BCF669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0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1B302-3532-477B-BCB5-1A7CC894C4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9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DD03-6975-43D8-88CC-16ACF47377E9}" type="datetimeFigureOut">
              <a:rPr lang="en-MY" smtClean="0"/>
              <a:t>26/6/2011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B453-8D34-4C93-8D03-CE5C3031B9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9263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DD03-6975-43D8-88CC-16ACF47377E9}" type="datetimeFigureOut">
              <a:rPr lang="en-MY" smtClean="0"/>
              <a:t>26/6/2011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B453-8D34-4C93-8D03-CE5C3031B9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556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DD03-6975-43D8-88CC-16ACF47377E9}" type="datetimeFigureOut">
              <a:rPr lang="en-MY" smtClean="0"/>
              <a:t>26/6/2011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B453-8D34-4C93-8D03-CE5C3031B9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704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DD03-6975-43D8-88CC-16ACF47377E9}" type="datetimeFigureOut">
              <a:rPr lang="en-MY" smtClean="0"/>
              <a:t>26/6/2011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B453-8D34-4C93-8D03-CE5C3031B9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3564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DD03-6975-43D8-88CC-16ACF47377E9}" type="datetimeFigureOut">
              <a:rPr lang="en-MY" smtClean="0"/>
              <a:t>26/6/2011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B453-8D34-4C93-8D03-CE5C3031B9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5952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DD03-6975-43D8-88CC-16ACF47377E9}" type="datetimeFigureOut">
              <a:rPr lang="en-MY" smtClean="0"/>
              <a:t>26/6/2011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B453-8D34-4C93-8D03-CE5C3031B9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612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DD03-6975-43D8-88CC-16ACF47377E9}" type="datetimeFigureOut">
              <a:rPr lang="en-MY" smtClean="0"/>
              <a:t>26/6/2011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B453-8D34-4C93-8D03-CE5C3031B9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4834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DD03-6975-43D8-88CC-16ACF47377E9}" type="datetimeFigureOut">
              <a:rPr lang="en-MY" smtClean="0"/>
              <a:t>26/6/2011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B453-8D34-4C93-8D03-CE5C3031B9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8201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FDD03-6975-43D8-88CC-16ACF47377E9}" type="datetimeFigureOut">
              <a:rPr lang="en-MY" smtClean="0"/>
              <a:t>26/6/2011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B453-8D34-4C93-8D03-CE5C3031B9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1496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jpe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upload.wikimedia.org/wikipedia/commons/4/4e/Nuclear_Power_Plant_Catteno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hyperlink" Target="http://transitionculture.org/wp-content/uploads/B23_051004waste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60960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latin typeface="Calibri" pitchFamily="34" charset="0"/>
              </a:rPr>
              <a:t>Nuclear Transmutations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304800" y="838200"/>
            <a:ext cx="8610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Particle accelerators made it possible to synthesize the transuranium elements (elements with atomic number greater than 92).</a:t>
            </a:r>
          </a:p>
        </p:txBody>
      </p:sp>
      <p:pic>
        <p:nvPicPr>
          <p:cNvPr id="39940" name="Picture 7" descr="21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0"/>
          <a:stretch>
            <a:fillRect/>
          </a:stretch>
        </p:blipFill>
        <p:spPr bwMode="auto">
          <a:xfrm>
            <a:off x="990600" y="2057400"/>
            <a:ext cx="67818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9"/>
          <p:cNvSpPr>
            <a:spLocks noChangeArrowheads="1"/>
          </p:cNvSpPr>
          <p:nvPr/>
        </p:nvSpPr>
        <p:spPr bwMode="auto">
          <a:xfrm>
            <a:off x="381000" y="510540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tabLst>
                <a:tab pos="0" algn="l"/>
              </a:tabLst>
            </a:pPr>
            <a:r>
              <a:rPr lang="en-US" b="1"/>
              <a:t>These particle accelerators are enormous, having circular tracks with radii that are miles long.</a:t>
            </a:r>
          </a:p>
        </p:txBody>
      </p:sp>
    </p:spTree>
    <p:extLst>
      <p:ext uri="{BB962C8B-B14F-4D97-AF65-F5344CB8AC3E}">
        <p14:creationId xmlns:p14="http://schemas.microsoft.com/office/powerpoint/2010/main" val="25134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1000" y="152400"/>
            <a:ext cx="8232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b="1">
                <a:solidFill>
                  <a:schemeClr val="tx2"/>
                </a:solidFill>
              </a:rPr>
              <a:t>Development of the Atomic Bomb</a:t>
            </a:r>
          </a:p>
        </p:txBody>
      </p:sp>
      <p:sp>
        <p:nvSpPr>
          <p:cNvPr id="49155" name="Line 5"/>
          <p:cNvSpPr>
            <a:spLocks noChangeShapeType="1"/>
          </p:cNvSpPr>
          <p:nvPr/>
        </p:nvSpPr>
        <p:spPr bwMode="auto">
          <a:xfrm>
            <a:off x="533400" y="1066800"/>
            <a:ext cx="777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381000" y="1143000"/>
            <a:ext cx="838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b="1"/>
              <a:t>Using heavy water (D</a:t>
            </a:r>
            <a:r>
              <a:rPr lang="en-US" b="1" baseline="-25000"/>
              <a:t>2</a:t>
            </a:r>
            <a:r>
              <a:rPr lang="en-US" b="1"/>
              <a:t>O) Heisenberg managed to slow neutrons even more than with regular water (H</a:t>
            </a:r>
            <a:r>
              <a:rPr lang="en-US" b="1" baseline="-25000"/>
              <a:t>2</a:t>
            </a:r>
            <a:r>
              <a:rPr lang="en-US" b="1"/>
              <a:t>O).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b="1"/>
              <a:t>British commandos sabotaged the heavy water production facility in Norway and later sunk a ferry transporting heavy water to Germany.</a:t>
            </a:r>
          </a:p>
        </p:txBody>
      </p:sp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304800" y="3200400"/>
            <a:ext cx="81724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b="1"/>
              <a:t>During WW2 the American set up a secret project called the “Manhattan Project” recruiting all the best physicists and nuclear chemists available.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b="1"/>
              <a:t>By 1945 they developed two types of nuclear bombs: a U-235 fission bomb and a Pu-239 fission bomb.</a:t>
            </a:r>
          </a:p>
        </p:txBody>
      </p:sp>
    </p:spTree>
    <p:extLst>
      <p:ext uri="{BB962C8B-B14F-4D97-AF65-F5344CB8AC3E}">
        <p14:creationId xmlns:p14="http://schemas.microsoft.com/office/powerpoint/2010/main" val="21973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676400" y="0"/>
            <a:ext cx="5829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b="1">
                <a:solidFill>
                  <a:schemeClr val="tx2"/>
                </a:solidFill>
              </a:rPr>
              <a:t>Little Boy and Fat Man</a:t>
            </a:r>
          </a:p>
        </p:txBody>
      </p:sp>
      <p:pic>
        <p:nvPicPr>
          <p:cNvPr id="50179" name="Picture 3" descr="littleb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39624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fat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39624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381000" y="3581400"/>
            <a:ext cx="40386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676400" y="3733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10 feet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381000" y="838200"/>
            <a:ext cx="822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pic>
        <p:nvPicPr>
          <p:cNvPr id="50184" name="Picture 8" descr="bomb_P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33528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5029200" y="4343400"/>
            <a:ext cx="3810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b="1">
                <a:solidFill>
                  <a:schemeClr val="tx2"/>
                </a:solidFill>
              </a:rPr>
              <a:t>Size of Pu core of Nagasaki bomb </a:t>
            </a:r>
            <a:br>
              <a:rPr lang="en-US" b="1">
                <a:solidFill>
                  <a:schemeClr val="tx2"/>
                </a:solidFill>
              </a:rPr>
            </a:br>
            <a:r>
              <a:rPr lang="en-US" b="1">
                <a:solidFill>
                  <a:schemeClr val="tx2"/>
                </a:solidFill>
              </a:rPr>
              <a:t>Power = 22,000 tons TNT</a:t>
            </a:r>
          </a:p>
        </p:txBody>
      </p:sp>
    </p:spTree>
    <p:extLst>
      <p:ext uri="{BB962C8B-B14F-4D97-AF65-F5344CB8AC3E}">
        <p14:creationId xmlns:p14="http://schemas.microsoft.com/office/powerpoint/2010/main" val="8723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4800" y="0"/>
            <a:ext cx="58293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 u="sng"/>
              <a:t>Schematics of an atomic bomb</a:t>
            </a:r>
          </a:p>
        </p:txBody>
      </p:sp>
      <p:pic>
        <p:nvPicPr>
          <p:cNvPr id="51203" name="Picture 3" descr="fm_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6858000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81000" y="5181600"/>
            <a:ext cx="8421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chemeClr val="tx2"/>
                </a:solidFill>
              </a:rPr>
              <a:t>When two </a:t>
            </a:r>
            <a:r>
              <a:rPr lang="en-US" b="1">
                <a:solidFill>
                  <a:srgbClr val="FF0000"/>
                </a:solidFill>
              </a:rPr>
              <a:t>SUBCRITICAL</a:t>
            </a:r>
            <a:r>
              <a:rPr lang="en-US" b="1">
                <a:solidFill>
                  <a:schemeClr val="tx2"/>
                </a:solidFill>
              </a:rPr>
              <a:t> masses are forced together to form a </a:t>
            </a:r>
            <a:r>
              <a:rPr lang="en-US" b="1">
                <a:solidFill>
                  <a:srgbClr val="FF0000"/>
                </a:solidFill>
              </a:rPr>
              <a:t>CRITICAL</a:t>
            </a:r>
            <a:r>
              <a:rPr lang="en-US" b="1">
                <a:solidFill>
                  <a:schemeClr val="tx2"/>
                </a:solidFill>
              </a:rPr>
              <a:t> mass...</a:t>
            </a:r>
          </a:p>
        </p:txBody>
      </p:sp>
    </p:spTree>
    <p:extLst>
      <p:ext uri="{BB962C8B-B14F-4D97-AF65-F5344CB8AC3E}">
        <p14:creationId xmlns:p14="http://schemas.microsoft.com/office/powerpoint/2010/main" val="37076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57200" y="228600"/>
            <a:ext cx="78486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>
                <a:solidFill>
                  <a:schemeClr val="tx2"/>
                </a:solidFill>
              </a:rPr>
              <a:t>Little Boy – Hiroshima, August 6, 1945</a:t>
            </a:r>
          </a:p>
        </p:txBody>
      </p:sp>
      <p:pic>
        <p:nvPicPr>
          <p:cNvPr id="52227" name="Picture 3" descr="hirosh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43322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162800" y="5334000"/>
            <a:ext cx="137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U-235 bomb</a:t>
            </a:r>
          </a:p>
        </p:txBody>
      </p:sp>
    </p:spTree>
    <p:extLst>
      <p:ext uri="{BB962C8B-B14F-4D97-AF65-F5344CB8AC3E}">
        <p14:creationId xmlns:p14="http://schemas.microsoft.com/office/powerpoint/2010/main" val="27821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Arial" charset="0"/>
              </a:rPr>
              <a:t>Fat Man – Nagasaki, Aug 9, 1954</a:t>
            </a:r>
          </a:p>
        </p:txBody>
      </p:sp>
      <p:pic>
        <p:nvPicPr>
          <p:cNvPr id="53251" name="Picture 3" descr="Hiroshima_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47482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010400" y="51816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Pu-239 bomb</a:t>
            </a:r>
          </a:p>
        </p:txBody>
      </p:sp>
    </p:spTree>
    <p:extLst>
      <p:ext uri="{BB962C8B-B14F-4D97-AF65-F5344CB8AC3E}">
        <p14:creationId xmlns:p14="http://schemas.microsoft.com/office/powerpoint/2010/main" val="39002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iroshim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344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8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iroshima-burn-vic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60198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Nagasaki_burn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6962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4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Arial" charset="0"/>
              </a:rPr>
              <a:t>Application of Nuclear Fission: </a:t>
            </a:r>
            <a:br>
              <a:rPr lang="en-US" sz="3200" b="1" smtClean="0">
                <a:latin typeface="Arial" charset="0"/>
              </a:rPr>
            </a:br>
            <a:r>
              <a:rPr lang="en-US" sz="3200" b="1" smtClean="0">
                <a:latin typeface="Arial" charset="0"/>
              </a:rPr>
              <a:t>Nuclear Reactors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8458200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	In nuclear reactors the heat generated by the reaction is used to produce steam that turns a turbine connected to a generator.</a:t>
            </a:r>
          </a:p>
        </p:txBody>
      </p:sp>
      <p:pic>
        <p:nvPicPr>
          <p:cNvPr id="57348" name="Picture 4" descr="21_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1"/>
          <a:stretch>
            <a:fillRect/>
          </a:stretch>
        </p:blipFill>
        <p:spPr>
          <a:xfrm>
            <a:off x="76200" y="2654300"/>
            <a:ext cx="8991600" cy="3754438"/>
          </a:xfrm>
        </p:spPr>
      </p:pic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381000" y="1295400"/>
            <a:ext cx="838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63440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Arial" charset="0"/>
              </a:rPr>
              <a:t>Application of Nuclear Fission: </a:t>
            </a:r>
            <a:br>
              <a:rPr lang="en-US" sz="3200" b="1" smtClean="0">
                <a:latin typeface="Arial" charset="0"/>
              </a:rPr>
            </a:br>
            <a:r>
              <a:rPr lang="en-US" sz="3200" b="1" smtClean="0">
                <a:latin typeface="Arial" charset="0"/>
              </a:rPr>
              <a:t>Nuclear Reactors</a:t>
            </a:r>
          </a:p>
        </p:txBody>
      </p:sp>
      <p:sp>
        <p:nvSpPr>
          <p:cNvPr id="58371" name="Line 5"/>
          <p:cNvSpPr>
            <a:spLocks noChangeShapeType="1"/>
          </p:cNvSpPr>
          <p:nvPr/>
        </p:nvSpPr>
        <p:spPr bwMode="auto">
          <a:xfrm>
            <a:off x="381000" y="1295400"/>
            <a:ext cx="838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pic>
        <p:nvPicPr>
          <p:cNvPr id="58372" name="Picture 8" descr="21_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>
            <a:fillRect/>
          </a:stretch>
        </p:blipFill>
        <p:spPr bwMode="auto">
          <a:xfrm>
            <a:off x="914400" y="1676400"/>
            <a:ext cx="2522538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9"/>
          <p:cNvSpPr>
            <a:spLocks noChangeArrowheads="1"/>
          </p:cNvSpPr>
          <p:nvPr/>
        </p:nvSpPr>
        <p:spPr bwMode="auto">
          <a:xfrm>
            <a:off x="3733800" y="1981200"/>
            <a:ext cx="4724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b="1"/>
              <a:t>The reaction is kept in check by the use of </a:t>
            </a:r>
            <a:r>
              <a:rPr lang="en-US" b="1">
                <a:solidFill>
                  <a:srgbClr val="FF0000"/>
                </a:solidFill>
              </a:rPr>
              <a:t>control rods</a:t>
            </a:r>
            <a:r>
              <a:rPr lang="en-US" b="1"/>
              <a:t> (cadmium or boron rods).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b="1"/>
              <a:t>These block the paths of some neutrons, keeping the system from reaching a </a:t>
            </a:r>
            <a:r>
              <a:rPr lang="en-US" b="1">
                <a:solidFill>
                  <a:srgbClr val="9900CC"/>
                </a:solidFill>
              </a:rPr>
              <a:t>dangerous supercritical mass.</a:t>
            </a:r>
          </a:p>
        </p:txBody>
      </p:sp>
    </p:spTree>
    <p:extLst>
      <p:ext uri="{BB962C8B-B14F-4D97-AF65-F5344CB8AC3E}">
        <p14:creationId xmlns:p14="http://schemas.microsoft.com/office/powerpoint/2010/main" val="636571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04800"/>
            <a:ext cx="8229600" cy="990600"/>
          </a:xfrm>
          <a:noFill/>
        </p:spPr>
        <p:txBody>
          <a:bodyPr>
            <a:normAutofit fontScale="92500"/>
          </a:bodyPr>
          <a:lstStyle/>
          <a:p>
            <a:pPr marL="114300" lvl="1" indent="0" algn="just" eaLnBrk="1" hangingPunct="1">
              <a:buFontTx/>
              <a:buNone/>
              <a:tabLst>
                <a:tab pos="122238" algn="l"/>
              </a:tabLst>
            </a:pPr>
            <a:r>
              <a:rPr lang="en-US" b="1" smtClean="0">
                <a:latin typeface="Calibri" pitchFamily="34" charset="0"/>
              </a:rPr>
              <a:t>	Nuclear transformations can be induced by accelerating a particle and colliding it with the nuclide.</a:t>
            </a:r>
          </a:p>
        </p:txBody>
      </p:sp>
      <p:pic>
        <p:nvPicPr>
          <p:cNvPr id="40963" name="Picture 6" descr="21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"/>
          <a:stretch>
            <a:fillRect/>
          </a:stretch>
        </p:blipFill>
        <p:spPr bwMode="auto">
          <a:xfrm>
            <a:off x="152400" y="2057400"/>
            <a:ext cx="46482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4" name="Group 7"/>
          <p:cNvGrpSpPr>
            <a:grpSpLocks/>
          </p:cNvGrpSpPr>
          <p:nvPr/>
        </p:nvGrpSpPr>
        <p:grpSpPr bwMode="auto">
          <a:xfrm>
            <a:off x="5486400" y="2133600"/>
            <a:ext cx="3213100" cy="544513"/>
            <a:chOff x="3161" y="1005"/>
            <a:chExt cx="2024" cy="343"/>
          </a:xfrm>
        </p:grpSpPr>
        <p:sp>
          <p:nvSpPr>
            <p:cNvPr id="40979" name="Text Box 8"/>
            <p:cNvSpPr txBox="1">
              <a:spLocks noChangeArrowheads="1"/>
            </p:cNvSpPr>
            <p:nvPr/>
          </p:nvSpPr>
          <p:spPr bwMode="auto">
            <a:xfrm>
              <a:off x="3161" y="1005"/>
              <a:ext cx="20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aseline="30000"/>
                <a:t>14</a:t>
              </a:r>
              <a:r>
                <a:rPr lang="en-US"/>
                <a:t>N + </a:t>
              </a:r>
              <a:r>
                <a:rPr lang="en-US" baseline="30000"/>
                <a:t>4</a:t>
              </a:r>
              <a:r>
                <a:rPr lang="en-US">
                  <a:latin typeface="Symbol" pitchFamily="18" charset="2"/>
                </a:rPr>
                <a:t>a</a:t>
              </a:r>
              <a:r>
                <a:rPr lang="en-US"/>
                <a:t>          </a:t>
              </a:r>
              <a:r>
                <a:rPr lang="en-US" baseline="30000"/>
                <a:t>17</a:t>
              </a:r>
              <a:r>
                <a:rPr lang="en-US"/>
                <a:t>O + </a:t>
              </a:r>
              <a:r>
                <a:rPr lang="en-US" baseline="30000"/>
                <a:t>1</a:t>
              </a:r>
              <a:r>
                <a:rPr lang="en-US"/>
                <a:t>p</a:t>
              </a:r>
              <a:endParaRPr lang="en-US" baseline="30000"/>
            </a:p>
          </p:txBody>
        </p:sp>
        <p:sp>
          <p:nvSpPr>
            <p:cNvPr id="40980" name="Text Box 9"/>
            <p:cNvSpPr txBox="1">
              <a:spLocks noChangeArrowheads="1"/>
            </p:cNvSpPr>
            <p:nvPr/>
          </p:nvSpPr>
          <p:spPr bwMode="auto">
            <a:xfrm>
              <a:off x="3224" y="112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7</a:t>
              </a:r>
            </a:p>
          </p:txBody>
        </p:sp>
        <p:sp>
          <p:nvSpPr>
            <p:cNvPr id="40981" name="Text Box 10"/>
            <p:cNvSpPr txBox="1">
              <a:spLocks noChangeArrowheads="1"/>
            </p:cNvSpPr>
            <p:nvPr/>
          </p:nvSpPr>
          <p:spPr bwMode="auto">
            <a:xfrm>
              <a:off x="3648" y="113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2</a:t>
              </a:r>
            </a:p>
          </p:txBody>
        </p:sp>
        <p:sp>
          <p:nvSpPr>
            <p:cNvPr id="40982" name="Text Box 11"/>
            <p:cNvSpPr txBox="1">
              <a:spLocks noChangeArrowheads="1"/>
            </p:cNvSpPr>
            <p:nvPr/>
          </p:nvSpPr>
          <p:spPr bwMode="auto">
            <a:xfrm>
              <a:off x="4456" y="113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8</a:t>
              </a:r>
            </a:p>
          </p:txBody>
        </p:sp>
        <p:sp>
          <p:nvSpPr>
            <p:cNvPr id="40983" name="Text Box 12"/>
            <p:cNvSpPr txBox="1">
              <a:spLocks noChangeArrowheads="1"/>
            </p:cNvSpPr>
            <p:nvPr/>
          </p:nvSpPr>
          <p:spPr bwMode="auto">
            <a:xfrm>
              <a:off x="4896" y="113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1</a:t>
              </a:r>
            </a:p>
          </p:txBody>
        </p:sp>
        <p:sp>
          <p:nvSpPr>
            <p:cNvPr id="40984" name="Line 13"/>
            <p:cNvSpPr>
              <a:spLocks noChangeShapeType="1"/>
            </p:cNvSpPr>
            <p:nvPr/>
          </p:nvSpPr>
          <p:spPr bwMode="auto">
            <a:xfrm>
              <a:off x="3944" y="1160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40965" name="Group 14"/>
          <p:cNvGrpSpPr>
            <a:grpSpLocks/>
          </p:cNvGrpSpPr>
          <p:nvPr/>
        </p:nvGrpSpPr>
        <p:grpSpPr bwMode="auto">
          <a:xfrm>
            <a:off x="5486400" y="2895600"/>
            <a:ext cx="3252788" cy="544513"/>
            <a:chOff x="3156" y="1769"/>
            <a:chExt cx="2049" cy="343"/>
          </a:xfrm>
        </p:grpSpPr>
        <p:sp>
          <p:nvSpPr>
            <p:cNvPr id="40973" name="Text Box 15"/>
            <p:cNvSpPr txBox="1">
              <a:spLocks noChangeArrowheads="1"/>
            </p:cNvSpPr>
            <p:nvPr/>
          </p:nvSpPr>
          <p:spPr bwMode="auto">
            <a:xfrm>
              <a:off x="3170" y="1769"/>
              <a:ext cx="20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aseline="30000"/>
                <a:t>27</a:t>
              </a:r>
              <a:r>
                <a:rPr lang="en-US"/>
                <a:t>Al + </a:t>
              </a:r>
              <a:r>
                <a:rPr lang="en-US" baseline="30000"/>
                <a:t>4</a:t>
              </a:r>
              <a:r>
                <a:rPr lang="en-US">
                  <a:latin typeface="Symbol" pitchFamily="18" charset="2"/>
                </a:rPr>
                <a:t>a</a:t>
              </a:r>
              <a:r>
                <a:rPr lang="en-US"/>
                <a:t>          </a:t>
              </a:r>
              <a:r>
                <a:rPr lang="en-US" baseline="30000"/>
                <a:t>30</a:t>
              </a:r>
              <a:r>
                <a:rPr lang="en-US"/>
                <a:t>P + </a:t>
              </a:r>
              <a:r>
                <a:rPr lang="en-US" baseline="30000"/>
                <a:t>1</a:t>
              </a:r>
              <a:r>
                <a:rPr lang="en-US"/>
                <a:t>n</a:t>
              </a:r>
              <a:endParaRPr lang="en-US" baseline="30000"/>
            </a:p>
          </p:txBody>
        </p:sp>
        <p:sp>
          <p:nvSpPr>
            <p:cNvPr id="40974" name="Text Box 16"/>
            <p:cNvSpPr txBox="1">
              <a:spLocks noChangeArrowheads="1"/>
            </p:cNvSpPr>
            <p:nvPr/>
          </p:nvSpPr>
          <p:spPr bwMode="auto">
            <a:xfrm>
              <a:off x="3156" y="1892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13</a:t>
              </a:r>
            </a:p>
          </p:txBody>
        </p:sp>
        <p:sp>
          <p:nvSpPr>
            <p:cNvPr id="40975" name="Text Box 17"/>
            <p:cNvSpPr txBox="1">
              <a:spLocks noChangeArrowheads="1"/>
            </p:cNvSpPr>
            <p:nvPr/>
          </p:nvSpPr>
          <p:spPr bwMode="auto">
            <a:xfrm>
              <a:off x="3687" y="18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2</a:t>
              </a:r>
            </a:p>
          </p:txBody>
        </p:sp>
        <p:sp>
          <p:nvSpPr>
            <p:cNvPr id="40976" name="Text Box 18"/>
            <p:cNvSpPr txBox="1">
              <a:spLocks noChangeArrowheads="1"/>
            </p:cNvSpPr>
            <p:nvPr/>
          </p:nvSpPr>
          <p:spPr bwMode="auto">
            <a:xfrm>
              <a:off x="4420" y="1900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15</a:t>
              </a:r>
            </a:p>
          </p:txBody>
        </p:sp>
        <p:sp>
          <p:nvSpPr>
            <p:cNvPr id="40977" name="Text Box 19"/>
            <p:cNvSpPr txBox="1">
              <a:spLocks noChangeArrowheads="1"/>
            </p:cNvSpPr>
            <p:nvPr/>
          </p:nvSpPr>
          <p:spPr bwMode="auto">
            <a:xfrm>
              <a:off x="4903" y="18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0</a:t>
              </a:r>
            </a:p>
          </p:txBody>
        </p:sp>
        <p:sp>
          <p:nvSpPr>
            <p:cNvPr id="40978" name="Line 20"/>
            <p:cNvSpPr>
              <a:spLocks noChangeShapeType="1"/>
            </p:cNvSpPr>
            <p:nvPr/>
          </p:nvSpPr>
          <p:spPr bwMode="auto">
            <a:xfrm>
              <a:off x="3959" y="192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40966" name="Group 21"/>
          <p:cNvGrpSpPr>
            <a:grpSpLocks/>
          </p:cNvGrpSpPr>
          <p:nvPr/>
        </p:nvGrpSpPr>
        <p:grpSpPr bwMode="auto">
          <a:xfrm>
            <a:off x="5562600" y="3733800"/>
            <a:ext cx="3197225" cy="544513"/>
            <a:chOff x="3173" y="2441"/>
            <a:chExt cx="2014" cy="343"/>
          </a:xfrm>
        </p:grpSpPr>
        <p:sp>
          <p:nvSpPr>
            <p:cNvPr id="40967" name="Text Box 22"/>
            <p:cNvSpPr txBox="1">
              <a:spLocks noChangeArrowheads="1"/>
            </p:cNvSpPr>
            <p:nvPr/>
          </p:nvSpPr>
          <p:spPr bwMode="auto">
            <a:xfrm>
              <a:off x="3173" y="2441"/>
              <a:ext cx="20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aseline="30000"/>
                <a:t>14</a:t>
              </a:r>
              <a:r>
                <a:rPr lang="en-US"/>
                <a:t>N + </a:t>
              </a:r>
              <a:r>
                <a:rPr lang="en-US" baseline="30000"/>
                <a:t>1</a:t>
              </a:r>
              <a:r>
                <a:rPr lang="en-US"/>
                <a:t>p          </a:t>
              </a:r>
              <a:r>
                <a:rPr lang="en-US" baseline="30000"/>
                <a:t>11</a:t>
              </a:r>
              <a:r>
                <a:rPr lang="en-US"/>
                <a:t>C + </a:t>
              </a:r>
              <a:r>
                <a:rPr lang="en-US" baseline="30000"/>
                <a:t>4</a:t>
              </a:r>
              <a:r>
                <a:rPr lang="en-US">
                  <a:latin typeface="Symbol" pitchFamily="18" charset="2"/>
                </a:rPr>
                <a:t>a</a:t>
              </a:r>
              <a:endParaRPr lang="en-US" baseline="30000">
                <a:latin typeface="Symbol" pitchFamily="18" charset="2"/>
              </a:endParaRPr>
            </a:p>
          </p:txBody>
        </p:sp>
        <p:sp>
          <p:nvSpPr>
            <p:cNvPr id="40968" name="Text Box 23"/>
            <p:cNvSpPr txBox="1">
              <a:spLocks noChangeArrowheads="1"/>
            </p:cNvSpPr>
            <p:nvPr/>
          </p:nvSpPr>
          <p:spPr bwMode="auto">
            <a:xfrm>
              <a:off x="3231" y="256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7</a:t>
              </a:r>
            </a:p>
          </p:txBody>
        </p:sp>
        <p:sp>
          <p:nvSpPr>
            <p:cNvPr id="40969" name="Text Box 24"/>
            <p:cNvSpPr txBox="1">
              <a:spLocks noChangeArrowheads="1"/>
            </p:cNvSpPr>
            <p:nvPr/>
          </p:nvSpPr>
          <p:spPr bwMode="auto">
            <a:xfrm>
              <a:off x="3655" y="256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1</a:t>
              </a:r>
            </a:p>
          </p:txBody>
        </p:sp>
        <p:sp>
          <p:nvSpPr>
            <p:cNvPr id="40970" name="Text Box 25"/>
            <p:cNvSpPr txBox="1">
              <a:spLocks noChangeArrowheads="1"/>
            </p:cNvSpPr>
            <p:nvPr/>
          </p:nvSpPr>
          <p:spPr bwMode="auto">
            <a:xfrm>
              <a:off x="4447" y="257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6</a:t>
              </a:r>
            </a:p>
          </p:txBody>
        </p:sp>
        <p:sp>
          <p:nvSpPr>
            <p:cNvPr id="40971" name="Text Box 26"/>
            <p:cNvSpPr txBox="1">
              <a:spLocks noChangeArrowheads="1"/>
            </p:cNvSpPr>
            <p:nvPr/>
          </p:nvSpPr>
          <p:spPr bwMode="auto">
            <a:xfrm>
              <a:off x="4879" y="256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2</a:t>
              </a:r>
            </a:p>
          </p:txBody>
        </p:sp>
        <p:sp>
          <p:nvSpPr>
            <p:cNvPr id="40972" name="Line 27"/>
            <p:cNvSpPr>
              <a:spLocks noChangeShapeType="1"/>
            </p:cNvSpPr>
            <p:nvPr/>
          </p:nvSpPr>
          <p:spPr bwMode="auto">
            <a:xfrm>
              <a:off x="3951" y="2596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36631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4419600" y="1828800"/>
            <a:ext cx="420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u="sng"/>
              <a:t>Annual Waste Production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000"/>
              <a:t>23.5</a:t>
            </a:r>
          </a:p>
        </p:txBody>
      </p:sp>
      <p:grpSp>
        <p:nvGrpSpPr>
          <p:cNvPr id="59396" name="Group 29"/>
          <p:cNvGrpSpPr>
            <a:grpSpLocks/>
          </p:cNvGrpSpPr>
          <p:nvPr/>
        </p:nvGrpSpPr>
        <p:grpSpPr bwMode="auto">
          <a:xfrm>
            <a:off x="160338" y="914400"/>
            <a:ext cx="4478337" cy="5699125"/>
            <a:chOff x="101" y="576"/>
            <a:chExt cx="2821" cy="3590"/>
          </a:xfrm>
        </p:grpSpPr>
        <p:grpSp>
          <p:nvGrpSpPr>
            <p:cNvPr id="59408" name="Group 11"/>
            <p:cNvGrpSpPr>
              <a:grpSpLocks/>
            </p:cNvGrpSpPr>
            <p:nvPr/>
          </p:nvGrpSpPr>
          <p:grpSpPr bwMode="auto">
            <a:xfrm>
              <a:off x="144" y="1776"/>
              <a:ext cx="1680" cy="1824"/>
              <a:chOff x="288" y="2256"/>
              <a:chExt cx="1680" cy="1824"/>
            </a:xfrm>
          </p:grpSpPr>
          <p:sp>
            <p:nvSpPr>
              <p:cNvPr id="59416" name="Rectangle 4"/>
              <p:cNvSpPr>
                <a:spLocks noChangeArrowheads="1"/>
              </p:cNvSpPr>
              <p:nvPr/>
            </p:nvSpPr>
            <p:spPr bwMode="auto">
              <a:xfrm>
                <a:off x="288" y="3696"/>
                <a:ext cx="1680" cy="38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17" name="AutoShape 7"/>
              <p:cNvSpPr>
                <a:spLocks noChangeArrowheads="1"/>
              </p:cNvSpPr>
              <p:nvPr/>
            </p:nvSpPr>
            <p:spPr bwMode="auto">
              <a:xfrm flipV="1">
                <a:off x="1440" y="2256"/>
                <a:ext cx="528" cy="14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MY"/>
              </a:p>
            </p:txBody>
          </p:sp>
          <p:sp>
            <p:nvSpPr>
              <p:cNvPr id="59418" name="Rectangle 6"/>
              <p:cNvSpPr>
                <a:spLocks noChangeArrowheads="1"/>
              </p:cNvSpPr>
              <p:nvPr/>
            </p:nvSpPr>
            <p:spPr bwMode="auto">
              <a:xfrm>
                <a:off x="1456" y="3664"/>
                <a:ext cx="488" cy="1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09" name="Freeform 8"/>
            <p:cNvSpPr>
              <a:spLocks/>
            </p:cNvSpPr>
            <p:nvPr/>
          </p:nvSpPr>
          <p:spPr bwMode="auto">
            <a:xfrm>
              <a:off x="144" y="576"/>
              <a:ext cx="2256" cy="1152"/>
            </a:xfrm>
            <a:custGeom>
              <a:avLst/>
              <a:gdLst>
                <a:gd name="T0" fmla="*/ 1229 w 2352"/>
                <a:gd name="T1" fmla="*/ 648 h 1536"/>
                <a:gd name="T2" fmla="*/ 1186 w 2352"/>
                <a:gd name="T3" fmla="*/ 607 h 1536"/>
                <a:gd name="T4" fmla="*/ 763 w 2352"/>
                <a:gd name="T5" fmla="*/ 547 h 1536"/>
                <a:gd name="T6" fmla="*/ 507 w 2352"/>
                <a:gd name="T7" fmla="*/ 486 h 1536"/>
                <a:gd name="T8" fmla="*/ 127 w 2352"/>
                <a:gd name="T9" fmla="*/ 405 h 1536"/>
                <a:gd name="T10" fmla="*/ 0 w 2352"/>
                <a:gd name="T11" fmla="*/ 263 h 1536"/>
                <a:gd name="T12" fmla="*/ 0 w 2352"/>
                <a:gd name="T13" fmla="*/ 142 h 1536"/>
                <a:gd name="T14" fmla="*/ 127 w 2352"/>
                <a:gd name="T15" fmla="*/ 20 h 1536"/>
                <a:gd name="T16" fmla="*/ 465 w 2352"/>
                <a:gd name="T17" fmla="*/ 0 h 1536"/>
                <a:gd name="T18" fmla="*/ 763 w 2352"/>
                <a:gd name="T19" fmla="*/ 0 h 1536"/>
                <a:gd name="T20" fmla="*/ 1229 w 2352"/>
                <a:gd name="T21" fmla="*/ 0 h 1536"/>
                <a:gd name="T22" fmla="*/ 1653 w 2352"/>
                <a:gd name="T23" fmla="*/ 20 h 1536"/>
                <a:gd name="T24" fmla="*/ 2076 w 2352"/>
                <a:gd name="T25" fmla="*/ 20 h 1536"/>
                <a:gd name="T26" fmla="*/ 2076 w 2352"/>
                <a:gd name="T27" fmla="*/ 203 h 1536"/>
                <a:gd name="T28" fmla="*/ 1949 w 2352"/>
                <a:gd name="T29" fmla="*/ 263 h 1536"/>
                <a:gd name="T30" fmla="*/ 1779 w 2352"/>
                <a:gd name="T31" fmla="*/ 506 h 1536"/>
                <a:gd name="T32" fmla="*/ 1695 w 2352"/>
                <a:gd name="T33" fmla="*/ 527 h 1536"/>
                <a:gd name="T34" fmla="*/ 1610 w 2352"/>
                <a:gd name="T35" fmla="*/ 547 h 1536"/>
                <a:gd name="T36" fmla="*/ 1524 w 2352"/>
                <a:gd name="T37" fmla="*/ 567 h 1536"/>
                <a:gd name="T38" fmla="*/ 1271 w 2352"/>
                <a:gd name="T39" fmla="*/ 607 h 1536"/>
                <a:gd name="T40" fmla="*/ 1271 w 2352"/>
                <a:gd name="T41" fmla="*/ 648 h 1536"/>
                <a:gd name="T42" fmla="*/ 1229 w 2352"/>
                <a:gd name="T43" fmla="*/ 648 h 1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52"/>
                <a:gd name="T67" fmla="*/ 0 h 1536"/>
                <a:gd name="T68" fmla="*/ 2352 w 2352"/>
                <a:gd name="T69" fmla="*/ 1536 h 1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52" h="1536">
                  <a:moveTo>
                    <a:pt x="1392" y="1536"/>
                  </a:moveTo>
                  <a:lnTo>
                    <a:pt x="1344" y="1440"/>
                  </a:lnTo>
                  <a:lnTo>
                    <a:pt x="864" y="1296"/>
                  </a:lnTo>
                  <a:lnTo>
                    <a:pt x="576" y="1152"/>
                  </a:lnTo>
                  <a:lnTo>
                    <a:pt x="144" y="960"/>
                  </a:lnTo>
                  <a:lnTo>
                    <a:pt x="0" y="624"/>
                  </a:lnTo>
                  <a:lnTo>
                    <a:pt x="0" y="336"/>
                  </a:lnTo>
                  <a:lnTo>
                    <a:pt x="144" y="48"/>
                  </a:lnTo>
                  <a:lnTo>
                    <a:pt x="528" y="0"/>
                  </a:lnTo>
                  <a:lnTo>
                    <a:pt x="864" y="0"/>
                  </a:lnTo>
                  <a:lnTo>
                    <a:pt x="1392" y="0"/>
                  </a:lnTo>
                  <a:lnTo>
                    <a:pt x="1872" y="48"/>
                  </a:lnTo>
                  <a:lnTo>
                    <a:pt x="2352" y="48"/>
                  </a:lnTo>
                  <a:lnTo>
                    <a:pt x="2352" y="480"/>
                  </a:lnTo>
                  <a:lnTo>
                    <a:pt x="2208" y="624"/>
                  </a:lnTo>
                  <a:lnTo>
                    <a:pt x="2016" y="1200"/>
                  </a:lnTo>
                  <a:lnTo>
                    <a:pt x="1920" y="1248"/>
                  </a:lnTo>
                  <a:lnTo>
                    <a:pt x="1824" y="1296"/>
                  </a:lnTo>
                  <a:lnTo>
                    <a:pt x="1728" y="1344"/>
                  </a:lnTo>
                  <a:lnTo>
                    <a:pt x="1440" y="1440"/>
                  </a:lnTo>
                  <a:lnTo>
                    <a:pt x="1440" y="1536"/>
                  </a:lnTo>
                  <a:lnTo>
                    <a:pt x="1392" y="1536"/>
                  </a:lnTo>
                  <a:close/>
                </a:path>
              </a:pathLst>
            </a:custGeom>
            <a:solidFill>
              <a:srgbClr val="6666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9410" name="Text Box 9"/>
            <p:cNvSpPr txBox="1">
              <a:spLocks noChangeArrowheads="1"/>
            </p:cNvSpPr>
            <p:nvPr/>
          </p:nvSpPr>
          <p:spPr bwMode="auto">
            <a:xfrm>
              <a:off x="550" y="720"/>
              <a:ext cx="15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35,000 tons SO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59411" name="Text Box 10"/>
            <p:cNvSpPr txBox="1">
              <a:spLocks noChangeArrowheads="1"/>
            </p:cNvSpPr>
            <p:nvPr/>
          </p:nvSpPr>
          <p:spPr bwMode="auto">
            <a:xfrm>
              <a:off x="462" y="1056"/>
              <a:ext cx="16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4.5 x 10</a:t>
              </a:r>
              <a:r>
                <a:rPr lang="en-US" baseline="30000"/>
                <a:t>6</a:t>
              </a:r>
              <a:r>
                <a:rPr lang="en-US"/>
                <a:t> tons CO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59412" name="Text Box 13"/>
            <p:cNvSpPr txBox="1">
              <a:spLocks noChangeArrowheads="1"/>
            </p:cNvSpPr>
            <p:nvPr/>
          </p:nvSpPr>
          <p:spPr bwMode="auto">
            <a:xfrm>
              <a:off x="101" y="3648"/>
              <a:ext cx="183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1,000 MW coal-fired</a:t>
              </a:r>
            </a:p>
            <a:p>
              <a:pPr eaLnBrk="1" hangingPunct="1"/>
              <a:r>
                <a:rPr lang="en-US"/>
                <a:t>power plant</a:t>
              </a:r>
            </a:p>
          </p:txBody>
        </p:sp>
        <p:sp>
          <p:nvSpPr>
            <p:cNvPr id="59413" name="AutoShape 14"/>
            <p:cNvSpPr>
              <a:spLocks noChangeArrowheads="1"/>
            </p:cNvSpPr>
            <p:nvPr/>
          </p:nvSpPr>
          <p:spPr bwMode="auto">
            <a:xfrm>
              <a:off x="2256" y="3168"/>
              <a:ext cx="432" cy="432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4" name="Line 15"/>
            <p:cNvSpPr>
              <a:spLocks noChangeShapeType="1"/>
            </p:cNvSpPr>
            <p:nvPr/>
          </p:nvSpPr>
          <p:spPr bwMode="auto">
            <a:xfrm>
              <a:off x="1872" y="340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9415" name="Text Box 16"/>
            <p:cNvSpPr txBox="1">
              <a:spLocks noChangeArrowheads="1"/>
            </p:cNvSpPr>
            <p:nvPr/>
          </p:nvSpPr>
          <p:spPr bwMode="auto">
            <a:xfrm>
              <a:off x="2016" y="2640"/>
              <a:ext cx="90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3.5 x 10</a:t>
              </a:r>
              <a:r>
                <a:rPr lang="en-US" baseline="30000"/>
                <a:t>6 </a:t>
              </a:r>
            </a:p>
            <a:p>
              <a:pPr eaLnBrk="1" hangingPunct="1"/>
              <a:r>
                <a:rPr lang="en-US"/>
                <a:t>ft</a:t>
              </a:r>
              <a:r>
                <a:rPr lang="en-US" baseline="30000"/>
                <a:t>3</a:t>
              </a:r>
              <a:r>
                <a:rPr lang="en-US"/>
                <a:t> ash</a:t>
              </a:r>
            </a:p>
          </p:txBody>
        </p:sp>
      </p:grpSp>
      <p:grpSp>
        <p:nvGrpSpPr>
          <p:cNvPr id="59397" name="Group 30"/>
          <p:cNvGrpSpPr>
            <a:grpSpLocks/>
          </p:cNvGrpSpPr>
          <p:nvPr/>
        </p:nvGrpSpPr>
        <p:grpSpPr bwMode="auto">
          <a:xfrm>
            <a:off x="4778375" y="3429000"/>
            <a:ext cx="3756025" cy="3184525"/>
            <a:chOff x="3010" y="2160"/>
            <a:chExt cx="2366" cy="2006"/>
          </a:xfrm>
        </p:grpSpPr>
        <p:grpSp>
          <p:nvGrpSpPr>
            <p:cNvPr id="59399" name="Group 23"/>
            <p:cNvGrpSpPr>
              <a:grpSpLocks/>
            </p:cNvGrpSpPr>
            <p:nvPr/>
          </p:nvGrpSpPr>
          <p:grpSpPr bwMode="auto">
            <a:xfrm>
              <a:off x="3456" y="2160"/>
              <a:ext cx="768" cy="1440"/>
              <a:chOff x="3600" y="2304"/>
              <a:chExt cx="768" cy="1440"/>
            </a:xfrm>
          </p:grpSpPr>
          <p:sp>
            <p:nvSpPr>
              <p:cNvPr id="59404" name="Rectangle 18"/>
              <p:cNvSpPr>
                <a:spLocks noChangeArrowheads="1"/>
              </p:cNvSpPr>
              <p:nvPr/>
            </p:nvSpPr>
            <p:spPr bwMode="auto">
              <a:xfrm>
                <a:off x="3600" y="2592"/>
                <a:ext cx="768" cy="115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5" name="Oval 20"/>
              <p:cNvSpPr>
                <a:spLocks noChangeArrowheads="1"/>
              </p:cNvSpPr>
              <p:nvPr/>
            </p:nvSpPr>
            <p:spPr bwMode="auto">
              <a:xfrm>
                <a:off x="3600" y="2304"/>
                <a:ext cx="768" cy="52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6" name="Rectangle 21"/>
              <p:cNvSpPr>
                <a:spLocks noChangeArrowheads="1"/>
              </p:cNvSpPr>
              <p:nvPr/>
            </p:nvSpPr>
            <p:spPr bwMode="auto">
              <a:xfrm>
                <a:off x="3616" y="2584"/>
                <a:ext cx="74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9407" name="Picture 22" descr="NA00119_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2" y="2792"/>
                <a:ext cx="622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9400" name="Text Box 25"/>
            <p:cNvSpPr txBox="1">
              <a:spLocks noChangeArrowheads="1"/>
            </p:cNvSpPr>
            <p:nvPr/>
          </p:nvSpPr>
          <p:spPr bwMode="auto">
            <a:xfrm>
              <a:off x="3010" y="3648"/>
              <a:ext cx="167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1,000 MW nuclear</a:t>
              </a:r>
            </a:p>
            <a:p>
              <a:pPr eaLnBrk="1" hangingPunct="1"/>
              <a:r>
                <a:rPr lang="en-US"/>
                <a:t>power plant</a:t>
              </a:r>
            </a:p>
          </p:txBody>
        </p:sp>
        <p:sp>
          <p:nvSpPr>
            <p:cNvPr id="59401" name="Line 26"/>
            <p:cNvSpPr>
              <a:spLocks noChangeShapeType="1"/>
            </p:cNvSpPr>
            <p:nvPr/>
          </p:nvSpPr>
          <p:spPr bwMode="auto">
            <a:xfrm>
              <a:off x="4320" y="340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9402" name="Text Box 27"/>
            <p:cNvSpPr txBox="1">
              <a:spLocks noChangeArrowheads="1"/>
            </p:cNvSpPr>
            <p:nvPr/>
          </p:nvSpPr>
          <p:spPr bwMode="auto">
            <a:xfrm>
              <a:off x="4464" y="2448"/>
              <a:ext cx="912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70 ft</a:t>
              </a:r>
              <a:r>
                <a:rPr lang="en-US" baseline="30000"/>
                <a:t>3</a:t>
              </a:r>
              <a:r>
                <a:rPr lang="en-US"/>
                <a:t> vitrified waste</a:t>
              </a:r>
            </a:p>
          </p:txBody>
        </p:sp>
        <p:sp>
          <p:nvSpPr>
            <p:cNvPr id="59403" name="Line 28"/>
            <p:cNvSpPr>
              <a:spLocks noChangeShapeType="1"/>
            </p:cNvSpPr>
            <p:nvPr/>
          </p:nvSpPr>
          <p:spPr bwMode="auto">
            <a:xfrm>
              <a:off x="4920" y="331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59398" name="Text Box 31"/>
          <p:cNvSpPr txBox="1">
            <a:spLocks noChangeArrowheads="1"/>
          </p:cNvSpPr>
          <p:nvPr/>
        </p:nvSpPr>
        <p:spPr bwMode="auto">
          <a:xfrm>
            <a:off x="3167063" y="65088"/>
            <a:ext cx="2835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sng"/>
              <a:t>Nuclear Fission</a:t>
            </a:r>
          </a:p>
        </p:txBody>
      </p:sp>
    </p:spTree>
    <p:extLst>
      <p:ext uri="{BB962C8B-B14F-4D97-AF65-F5344CB8AC3E}">
        <p14:creationId xmlns:p14="http://schemas.microsoft.com/office/powerpoint/2010/main" val="34121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594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Hazards of nuclear energy</a:t>
            </a:r>
          </a:p>
        </p:txBody>
      </p:sp>
      <p:sp>
        <p:nvSpPr>
          <p:cNvPr id="60419" name="Line 5"/>
          <p:cNvSpPr>
            <a:spLocks noChangeShapeType="1"/>
          </p:cNvSpPr>
          <p:nvPr/>
        </p:nvSpPr>
        <p:spPr bwMode="auto">
          <a:xfrm>
            <a:off x="457200" y="9144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Nuclear accidents – Chernobyl, a reactor at the nuclear plant in Ukraine went out of control.</a:t>
            </a:r>
          </a:p>
        </p:txBody>
      </p:sp>
      <p:pic>
        <p:nvPicPr>
          <p:cNvPr id="60421" name="Picture 7" descr="NG_Chernobyl_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6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8763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latin typeface="Arial" charset="0"/>
              </a:rPr>
              <a:t>Chernobyl - Reactor 4 After the explosion</a:t>
            </a:r>
          </a:p>
        </p:txBody>
      </p:sp>
      <p:pic>
        <p:nvPicPr>
          <p:cNvPr id="61443" name="Picture 3" descr="reactor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12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381000" y="1219200"/>
            <a:ext cx="822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03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NG_Chernobyl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698500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6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4953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latin typeface="Arial" charset="0"/>
              </a:rPr>
              <a:t>Radiation Burns</a:t>
            </a:r>
          </a:p>
        </p:txBody>
      </p:sp>
      <p:pic>
        <p:nvPicPr>
          <p:cNvPr id="63491" name="Picture 3" descr="NG_Chernobyl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5389563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5943600" y="838200"/>
            <a:ext cx="2662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chemeClr val="tx2"/>
                </a:solidFill>
              </a:rPr>
              <a:t>30 direct casualties resulted from the accident (plant operators and firefighters).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857875" y="3352800"/>
            <a:ext cx="32861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chemeClr val="tx2"/>
                </a:solidFill>
              </a:rPr>
              <a:t>Radiation released from Chernobyl was </a:t>
            </a:r>
            <a:r>
              <a:rPr lang="en-US" b="1">
                <a:solidFill>
                  <a:srgbClr val="FF0000"/>
                </a:solidFill>
              </a:rPr>
              <a:t>200 times</a:t>
            </a:r>
            <a:r>
              <a:rPr lang="en-US" b="1">
                <a:solidFill>
                  <a:schemeClr val="tx2"/>
                </a:solidFill>
              </a:rPr>
              <a:t> the amount of radiation released at Hiroshima + Nagasaki.</a:t>
            </a:r>
          </a:p>
        </p:txBody>
      </p:sp>
    </p:spTree>
    <p:extLst>
      <p:ext uri="{BB962C8B-B14F-4D97-AF65-F5344CB8AC3E}">
        <p14:creationId xmlns:p14="http://schemas.microsoft.com/office/powerpoint/2010/main" val="9910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Arial" charset="0"/>
              </a:rPr>
              <a:t>Radioactive Plume - Day 2</a:t>
            </a:r>
          </a:p>
        </p:txBody>
      </p:sp>
      <p:pic>
        <p:nvPicPr>
          <p:cNvPr id="64515" name="Picture 3" descr="NG_Chernobyl_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5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7112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>
                <a:solidFill>
                  <a:schemeClr val="tx2"/>
                </a:solidFill>
              </a:rPr>
              <a:t>Radioactive Plume - Day 6</a:t>
            </a:r>
          </a:p>
        </p:txBody>
      </p:sp>
      <p:pic>
        <p:nvPicPr>
          <p:cNvPr id="65539" name="Picture 3" descr="NG_Chernobyl_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680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5080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>
                <a:solidFill>
                  <a:schemeClr val="tx2"/>
                </a:solidFill>
              </a:rPr>
              <a:t>Radioactive Plume - Day 10</a:t>
            </a:r>
          </a:p>
        </p:txBody>
      </p:sp>
      <p:pic>
        <p:nvPicPr>
          <p:cNvPr id="66563" name="Picture 3" descr="NG_Chernobyl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2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hernobyl_global_rad_spr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6350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4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5087938" y="292100"/>
            <a:ext cx="3535362" cy="1304925"/>
          </a:xfrm>
          <a:prstGeom prst="rect">
            <a:avLst/>
          </a:prstGeom>
          <a:solidFill>
            <a:srgbClr val="FFFF99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1" name="Freeform 3"/>
          <p:cNvSpPr>
            <a:spLocks/>
          </p:cNvSpPr>
          <p:nvPr/>
        </p:nvSpPr>
        <p:spPr bwMode="auto">
          <a:xfrm>
            <a:off x="5086350" y="2624138"/>
            <a:ext cx="3532188" cy="1624012"/>
          </a:xfrm>
          <a:custGeom>
            <a:avLst/>
            <a:gdLst>
              <a:gd name="T0" fmla="*/ 0 w 2225"/>
              <a:gd name="T1" fmla="*/ 2147483647 h 1023"/>
              <a:gd name="T2" fmla="*/ 2147483647 w 2225"/>
              <a:gd name="T3" fmla="*/ 2147483647 h 1023"/>
              <a:gd name="T4" fmla="*/ 2147483647 w 2225"/>
              <a:gd name="T5" fmla="*/ 2147483647 h 1023"/>
              <a:gd name="T6" fmla="*/ 2147483647 w 2225"/>
              <a:gd name="T7" fmla="*/ 2147483647 h 1023"/>
              <a:gd name="T8" fmla="*/ 2147483647 w 2225"/>
              <a:gd name="T9" fmla="*/ 2147483647 h 1023"/>
              <a:gd name="T10" fmla="*/ 2147483647 w 2225"/>
              <a:gd name="T11" fmla="*/ 2147483647 h 1023"/>
              <a:gd name="T12" fmla="*/ 2147483647 w 2225"/>
              <a:gd name="T13" fmla="*/ 2147483647 h 1023"/>
              <a:gd name="T14" fmla="*/ 2147483647 w 2225"/>
              <a:gd name="T15" fmla="*/ 2147483647 h 1023"/>
              <a:gd name="T16" fmla="*/ 2147483647 w 2225"/>
              <a:gd name="T17" fmla="*/ 2147483647 h 1023"/>
              <a:gd name="T18" fmla="*/ 2147483647 w 2225"/>
              <a:gd name="T19" fmla="*/ 2147483647 h 1023"/>
              <a:gd name="T20" fmla="*/ 2147483647 w 2225"/>
              <a:gd name="T21" fmla="*/ 2147483647 h 1023"/>
              <a:gd name="T22" fmla="*/ 2147483647 w 2225"/>
              <a:gd name="T23" fmla="*/ 2147483647 h 1023"/>
              <a:gd name="T24" fmla="*/ 2147483647 w 2225"/>
              <a:gd name="T25" fmla="*/ 2147483647 h 1023"/>
              <a:gd name="T26" fmla="*/ 2147483647 w 2225"/>
              <a:gd name="T27" fmla="*/ 2147483647 h 1023"/>
              <a:gd name="T28" fmla="*/ 2147483647 w 2225"/>
              <a:gd name="T29" fmla="*/ 2147483647 h 1023"/>
              <a:gd name="T30" fmla="*/ 2147483647 w 2225"/>
              <a:gd name="T31" fmla="*/ 2147483647 h 1023"/>
              <a:gd name="T32" fmla="*/ 2147483647 w 2225"/>
              <a:gd name="T33" fmla="*/ 2147483647 h 1023"/>
              <a:gd name="T34" fmla="*/ 2147483647 w 2225"/>
              <a:gd name="T35" fmla="*/ 2147483647 h 1023"/>
              <a:gd name="T36" fmla="*/ 2147483647 w 2225"/>
              <a:gd name="T37" fmla="*/ 2147483647 h 1023"/>
              <a:gd name="T38" fmla="*/ 2147483647 w 2225"/>
              <a:gd name="T39" fmla="*/ 2147483647 h 1023"/>
              <a:gd name="T40" fmla="*/ 2147483647 w 2225"/>
              <a:gd name="T41" fmla="*/ 2147483647 h 1023"/>
              <a:gd name="T42" fmla="*/ 2147483647 w 2225"/>
              <a:gd name="T43" fmla="*/ 2147483647 h 1023"/>
              <a:gd name="T44" fmla="*/ 2147483647 w 2225"/>
              <a:gd name="T45" fmla="*/ 2147483647 h 1023"/>
              <a:gd name="T46" fmla="*/ 2147483647 w 2225"/>
              <a:gd name="T47" fmla="*/ 2147483647 h 1023"/>
              <a:gd name="T48" fmla="*/ 2147483647 w 2225"/>
              <a:gd name="T49" fmla="*/ 2147483647 h 1023"/>
              <a:gd name="T50" fmla="*/ 2147483647 w 2225"/>
              <a:gd name="T51" fmla="*/ 2147483647 h 1023"/>
              <a:gd name="T52" fmla="*/ 2147483647 w 2225"/>
              <a:gd name="T53" fmla="*/ 2147483647 h 1023"/>
              <a:gd name="T54" fmla="*/ 2147483647 w 2225"/>
              <a:gd name="T55" fmla="*/ 2147483647 h 1023"/>
              <a:gd name="T56" fmla="*/ 2147483647 w 2225"/>
              <a:gd name="T57" fmla="*/ 2147483647 h 1023"/>
              <a:gd name="T58" fmla="*/ 2147483647 w 2225"/>
              <a:gd name="T59" fmla="*/ 2147483647 h 1023"/>
              <a:gd name="T60" fmla="*/ 2147483647 w 2225"/>
              <a:gd name="T61" fmla="*/ 2147483647 h 1023"/>
              <a:gd name="T62" fmla="*/ 2147483647 w 2225"/>
              <a:gd name="T63" fmla="*/ 2147483647 h 1023"/>
              <a:gd name="T64" fmla="*/ 2147483647 w 2225"/>
              <a:gd name="T65" fmla="*/ 2147483647 h 1023"/>
              <a:gd name="T66" fmla="*/ 2147483647 w 2225"/>
              <a:gd name="T67" fmla="*/ 2147483647 h 1023"/>
              <a:gd name="T68" fmla="*/ 2147483647 w 2225"/>
              <a:gd name="T69" fmla="*/ 2147483647 h 1023"/>
              <a:gd name="T70" fmla="*/ 2147483647 w 2225"/>
              <a:gd name="T71" fmla="*/ 2147483647 h 1023"/>
              <a:gd name="T72" fmla="*/ 2147483647 w 2225"/>
              <a:gd name="T73" fmla="*/ 0 h 1023"/>
              <a:gd name="T74" fmla="*/ 2147483647 w 2225"/>
              <a:gd name="T75" fmla="*/ 2147483647 h 1023"/>
              <a:gd name="T76" fmla="*/ 2147483647 w 2225"/>
              <a:gd name="T77" fmla="*/ 2147483647 h 1023"/>
              <a:gd name="T78" fmla="*/ 2147483647 w 2225"/>
              <a:gd name="T79" fmla="*/ 2147483647 h 1023"/>
              <a:gd name="T80" fmla="*/ 2147483647 w 2225"/>
              <a:gd name="T81" fmla="*/ 2147483647 h 1023"/>
              <a:gd name="T82" fmla="*/ 2147483647 w 2225"/>
              <a:gd name="T83" fmla="*/ 2147483647 h 1023"/>
              <a:gd name="T84" fmla="*/ 2147483647 w 2225"/>
              <a:gd name="T85" fmla="*/ 2147483647 h 1023"/>
              <a:gd name="T86" fmla="*/ 2147483647 w 2225"/>
              <a:gd name="T87" fmla="*/ 2147483647 h 1023"/>
              <a:gd name="T88" fmla="*/ 2147483647 w 2225"/>
              <a:gd name="T89" fmla="*/ 2147483647 h 1023"/>
              <a:gd name="T90" fmla="*/ 2147483647 w 2225"/>
              <a:gd name="T91" fmla="*/ 2147483647 h 1023"/>
              <a:gd name="T92" fmla="*/ 2147483647 w 2225"/>
              <a:gd name="T93" fmla="*/ 2147483647 h 1023"/>
              <a:gd name="T94" fmla="*/ 2147483647 w 2225"/>
              <a:gd name="T95" fmla="*/ 2147483647 h 1023"/>
              <a:gd name="T96" fmla="*/ 2147483647 w 2225"/>
              <a:gd name="T97" fmla="*/ 2147483647 h 1023"/>
              <a:gd name="T98" fmla="*/ 2147483647 w 2225"/>
              <a:gd name="T99" fmla="*/ 2147483647 h 1023"/>
              <a:gd name="T100" fmla="*/ 2147483647 w 2225"/>
              <a:gd name="T101" fmla="*/ 2147483647 h 1023"/>
              <a:gd name="T102" fmla="*/ 2147483647 w 2225"/>
              <a:gd name="T103" fmla="*/ 2147483647 h 1023"/>
              <a:gd name="T104" fmla="*/ 2147483647 w 2225"/>
              <a:gd name="T105" fmla="*/ 2147483647 h 1023"/>
              <a:gd name="T106" fmla="*/ 2147483647 w 2225"/>
              <a:gd name="T107" fmla="*/ 2147483647 h 1023"/>
              <a:gd name="T108" fmla="*/ 2147483647 w 2225"/>
              <a:gd name="T109" fmla="*/ 2147483647 h 1023"/>
              <a:gd name="T110" fmla="*/ 0 w 2225"/>
              <a:gd name="T111" fmla="*/ 2147483647 h 102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25"/>
              <a:gd name="T169" fmla="*/ 0 h 1023"/>
              <a:gd name="T170" fmla="*/ 2225 w 2225"/>
              <a:gd name="T171" fmla="*/ 1023 h 102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25" h="1023">
                <a:moveTo>
                  <a:pt x="0" y="60"/>
                </a:moveTo>
                <a:lnTo>
                  <a:pt x="4" y="981"/>
                </a:lnTo>
                <a:lnTo>
                  <a:pt x="307" y="979"/>
                </a:lnTo>
                <a:lnTo>
                  <a:pt x="355" y="993"/>
                </a:lnTo>
                <a:lnTo>
                  <a:pt x="417" y="1008"/>
                </a:lnTo>
                <a:lnTo>
                  <a:pt x="503" y="1004"/>
                </a:lnTo>
                <a:lnTo>
                  <a:pt x="571" y="1000"/>
                </a:lnTo>
                <a:lnTo>
                  <a:pt x="590" y="983"/>
                </a:lnTo>
                <a:lnTo>
                  <a:pt x="673" y="985"/>
                </a:lnTo>
                <a:lnTo>
                  <a:pt x="718" y="991"/>
                </a:lnTo>
                <a:lnTo>
                  <a:pt x="783" y="981"/>
                </a:lnTo>
                <a:lnTo>
                  <a:pt x="865" y="981"/>
                </a:lnTo>
                <a:lnTo>
                  <a:pt x="933" y="994"/>
                </a:lnTo>
                <a:lnTo>
                  <a:pt x="1037" y="1002"/>
                </a:lnTo>
                <a:lnTo>
                  <a:pt x="1086" y="1000"/>
                </a:lnTo>
                <a:lnTo>
                  <a:pt x="1127" y="1009"/>
                </a:lnTo>
                <a:lnTo>
                  <a:pt x="1172" y="1008"/>
                </a:lnTo>
                <a:lnTo>
                  <a:pt x="1198" y="1019"/>
                </a:lnTo>
                <a:lnTo>
                  <a:pt x="2032" y="1019"/>
                </a:lnTo>
                <a:lnTo>
                  <a:pt x="2062" y="1019"/>
                </a:lnTo>
                <a:lnTo>
                  <a:pt x="2088" y="1000"/>
                </a:lnTo>
                <a:lnTo>
                  <a:pt x="2149" y="998"/>
                </a:lnTo>
                <a:lnTo>
                  <a:pt x="2179" y="998"/>
                </a:lnTo>
                <a:lnTo>
                  <a:pt x="2209" y="1023"/>
                </a:lnTo>
                <a:lnTo>
                  <a:pt x="2225" y="1017"/>
                </a:lnTo>
                <a:lnTo>
                  <a:pt x="2224" y="60"/>
                </a:lnTo>
                <a:lnTo>
                  <a:pt x="2177" y="53"/>
                </a:lnTo>
                <a:lnTo>
                  <a:pt x="2132" y="58"/>
                </a:lnTo>
                <a:lnTo>
                  <a:pt x="2093" y="47"/>
                </a:lnTo>
                <a:lnTo>
                  <a:pt x="2069" y="32"/>
                </a:lnTo>
                <a:lnTo>
                  <a:pt x="2048" y="21"/>
                </a:lnTo>
                <a:lnTo>
                  <a:pt x="1947" y="24"/>
                </a:lnTo>
                <a:lnTo>
                  <a:pt x="1835" y="28"/>
                </a:lnTo>
                <a:lnTo>
                  <a:pt x="1721" y="28"/>
                </a:lnTo>
                <a:lnTo>
                  <a:pt x="1566" y="21"/>
                </a:lnTo>
                <a:lnTo>
                  <a:pt x="1421" y="13"/>
                </a:lnTo>
                <a:lnTo>
                  <a:pt x="1289" y="0"/>
                </a:lnTo>
                <a:lnTo>
                  <a:pt x="1174" y="9"/>
                </a:lnTo>
                <a:lnTo>
                  <a:pt x="1127" y="19"/>
                </a:lnTo>
                <a:lnTo>
                  <a:pt x="1088" y="30"/>
                </a:lnTo>
                <a:lnTo>
                  <a:pt x="1029" y="39"/>
                </a:lnTo>
                <a:lnTo>
                  <a:pt x="936" y="39"/>
                </a:lnTo>
                <a:lnTo>
                  <a:pt x="860" y="32"/>
                </a:lnTo>
                <a:lnTo>
                  <a:pt x="750" y="23"/>
                </a:lnTo>
                <a:lnTo>
                  <a:pt x="673" y="26"/>
                </a:lnTo>
                <a:lnTo>
                  <a:pt x="603" y="23"/>
                </a:lnTo>
                <a:lnTo>
                  <a:pt x="550" y="23"/>
                </a:lnTo>
                <a:lnTo>
                  <a:pt x="488" y="30"/>
                </a:lnTo>
                <a:lnTo>
                  <a:pt x="383" y="32"/>
                </a:lnTo>
                <a:lnTo>
                  <a:pt x="336" y="41"/>
                </a:lnTo>
                <a:lnTo>
                  <a:pt x="316" y="53"/>
                </a:lnTo>
                <a:lnTo>
                  <a:pt x="239" y="51"/>
                </a:lnTo>
                <a:lnTo>
                  <a:pt x="160" y="51"/>
                </a:lnTo>
                <a:lnTo>
                  <a:pt x="94" y="51"/>
                </a:lnTo>
                <a:lnTo>
                  <a:pt x="24" y="58"/>
                </a:lnTo>
                <a:lnTo>
                  <a:pt x="0" y="60"/>
                </a:lnTo>
                <a:close/>
              </a:path>
            </a:pathLst>
          </a:custGeom>
          <a:gradFill rotWithShape="1">
            <a:gsLst>
              <a:gs pos="0">
                <a:srgbClr val="C68C52"/>
              </a:gs>
              <a:gs pos="100000">
                <a:srgbClr val="5C412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68612" name="Freeform 4" descr="Newsprint"/>
          <p:cNvSpPr>
            <a:spLocks/>
          </p:cNvSpPr>
          <p:nvPr/>
        </p:nvSpPr>
        <p:spPr bwMode="auto">
          <a:xfrm>
            <a:off x="5087938" y="4165600"/>
            <a:ext cx="3533775" cy="868363"/>
          </a:xfrm>
          <a:custGeom>
            <a:avLst/>
            <a:gdLst>
              <a:gd name="T0" fmla="*/ 0 w 2204"/>
              <a:gd name="T1" fmla="*/ 2147483647 h 547"/>
              <a:gd name="T2" fmla="*/ 0 w 2204"/>
              <a:gd name="T3" fmla="*/ 2147483647 h 547"/>
              <a:gd name="T4" fmla="*/ 2147483647 w 2204"/>
              <a:gd name="T5" fmla="*/ 2147483647 h 547"/>
              <a:gd name="T6" fmla="*/ 2147483647 w 2204"/>
              <a:gd name="T7" fmla="*/ 2147483647 h 547"/>
              <a:gd name="T8" fmla="*/ 2147483647 w 2204"/>
              <a:gd name="T9" fmla="*/ 2147483647 h 547"/>
              <a:gd name="T10" fmla="*/ 2147483647 w 2204"/>
              <a:gd name="T11" fmla="*/ 2147483647 h 547"/>
              <a:gd name="T12" fmla="*/ 2147483647 w 2204"/>
              <a:gd name="T13" fmla="*/ 2147483647 h 547"/>
              <a:gd name="T14" fmla="*/ 2147483647 w 2204"/>
              <a:gd name="T15" fmla="*/ 2147483647 h 547"/>
              <a:gd name="T16" fmla="*/ 2147483647 w 2204"/>
              <a:gd name="T17" fmla="*/ 2147483647 h 547"/>
              <a:gd name="T18" fmla="*/ 2147483647 w 2204"/>
              <a:gd name="T19" fmla="*/ 2147483647 h 547"/>
              <a:gd name="T20" fmla="*/ 2147483647 w 2204"/>
              <a:gd name="T21" fmla="*/ 2147483647 h 547"/>
              <a:gd name="T22" fmla="*/ 2147483647 w 2204"/>
              <a:gd name="T23" fmla="*/ 2147483647 h 547"/>
              <a:gd name="T24" fmla="*/ 2147483647 w 2204"/>
              <a:gd name="T25" fmla="*/ 2147483647 h 547"/>
              <a:gd name="T26" fmla="*/ 2147483647 w 2204"/>
              <a:gd name="T27" fmla="*/ 2147483647 h 547"/>
              <a:gd name="T28" fmla="*/ 2147483647 w 2204"/>
              <a:gd name="T29" fmla="*/ 2147483647 h 547"/>
              <a:gd name="T30" fmla="*/ 2147483647 w 2204"/>
              <a:gd name="T31" fmla="*/ 2147483647 h 547"/>
              <a:gd name="T32" fmla="*/ 2147483647 w 2204"/>
              <a:gd name="T33" fmla="*/ 2147483647 h 547"/>
              <a:gd name="T34" fmla="*/ 2147483647 w 2204"/>
              <a:gd name="T35" fmla="*/ 2147483647 h 547"/>
              <a:gd name="T36" fmla="*/ 2147483647 w 2204"/>
              <a:gd name="T37" fmla="*/ 2147483647 h 547"/>
              <a:gd name="T38" fmla="*/ 2147483647 w 2204"/>
              <a:gd name="T39" fmla="*/ 2147483647 h 547"/>
              <a:gd name="T40" fmla="*/ 2147483647 w 2204"/>
              <a:gd name="T41" fmla="*/ 2147483647 h 547"/>
              <a:gd name="T42" fmla="*/ 2147483647 w 2204"/>
              <a:gd name="T43" fmla="*/ 2147483647 h 547"/>
              <a:gd name="T44" fmla="*/ 2147483647 w 2204"/>
              <a:gd name="T45" fmla="*/ 2147483647 h 547"/>
              <a:gd name="T46" fmla="*/ 2147483647 w 2204"/>
              <a:gd name="T47" fmla="*/ 2147483647 h 547"/>
              <a:gd name="T48" fmla="*/ 2147483647 w 2204"/>
              <a:gd name="T49" fmla="*/ 2147483647 h 547"/>
              <a:gd name="T50" fmla="*/ 2147483647 w 2204"/>
              <a:gd name="T51" fmla="*/ 2147483647 h 547"/>
              <a:gd name="T52" fmla="*/ 2147483647 w 2204"/>
              <a:gd name="T53" fmla="*/ 2147483647 h 547"/>
              <a:gd name="T54" fmla="*/ 2147483647 w 2204"/>
              <a:gd name="T55" fmla="*/ 2147483647 h 547"/>
              <a:gd name="T56" fmla="*/ 2147483647 w 2204"/>
              <a:gd name="T57" fmla="*/ 2147483647 h 547"/>
              <a:gd name="T58" fmla="*/ 2147483647 w 2204"/>
              <a:gd name="T59" fmla="*/ 2147483647 h 547"/>
              <a:gd name="T60" fmla="*/ 2147483647 w 2204"/>
              <a:gd name="T61" fmla="*/ 2147483647 h 547"/>
              <a:gd name="T62" fmla="*/ 2147483647 w 2204"/>
              <a:gd name="T63" fmla="*/ 2147483647 h 547"/>
              <a:gd name="T64" fmla="*/ 2147483647 w 2204"/>
              <a:gd name="T65" fmla="*/ 0 h 547"/>
              <a:gd name="T66" fmla="*/ 2147483647 w 2204"/>
              <a:gd name="T67" fmla="*/ 2147483647 h 547"/>
              <a:gd name="T68" fmla="*/ 2147483647 w 2204"/>
              <a:gd name="T69" fmla="*/ 2147483647 h 547"/>
              <a:gd name="T70" fmla="*/ 2147483647 w 2204"/>
              <a:gd name="T71" fmla="*/ 2147483647 h 547"/>
              <a:gd name="T72" fmla="*/ 0 w 2204"/>
              <a:gd name="T73" fmla="*/ 2147483647 h 54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204"/>
              <a:gd name="T112" fmla="*/ 0 h 547"/>
              <a:gd name="T113" fmla="*/ 2204 w 2204"/>
              <a:gd name="T114" fmla="*/ 547 h 54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204" h="547">
                <a:moveTo>
                  <a:pt x="0" y="8"/>
                </a:moveTo>
                <a:lnTo>
                  <a:pt x="0" y="546"/>
                </a:lnTo>
                <a:lnTo>
                  <a:pt x="2204" y="547"/>
                </a:lnTo>
                <a:lnTo>
                  <a:pt x="2203" y="48"/>
                </a:lnTo>
                <a:lnTo>
                  <a:pt x="2181" y="48"/>
                </a:lnTo>
                <a:lnTo>
                  <a:pt x="2155" y="19"/>
                </a:lnTo>
                <a:lnTo>
                  <a:pt x="2081" y="19"/>
                </a:lnTo>
                <a:lnTo>
                  <a:pt x="2035" y="33"/>
                </a:lnTo>
                <a:lnTo>
                  <a:pt x="2005" y="33"/>
                </a:lnTo>
                <a:lnTo>
                  <a:pt x="1178" y="46"/>
                </a:lnTo>
                <a:lnTo>
                  <a:pt x="1169" y="30"/>
                </a:lnTo>
                <a:lnTo>
                  <a:pt x="1103" y="28"/>
                </a:lnTo>
                <a:lnTo>
                  <a:pt x="1069" y="20"/>
                </a:lnTo>
                <a:lnTo>
                  <a:pt x="1031" y="20"/>
                </a:lnTo>
                <a:lnTo>
                  <a:pt x="994" y="20"/>
                </a:lnTo>
                <a:lnTo>
                  <a:pt x="947" y="19"/>
                </a:lnTo>
                <a:lnTo>
                  <a:pt x="894" y="6"/>
                </a:lnTo>
                <a:lnTo>
                  <a:pt x="847" y="6"/>
                </a:lnTo>
                <a:lnTo>
                  <a:pt x="784" y="8"/>
                </a:lnTo>
                <a:lnTo>
                  <a:pt x="734" y="6"/>
                </a:lnTo>
                <a:lnTo>
                  <a:pt x="705" y="8"/>
                </a:lnTo>
                <a:lnTo>
                  <a:pt x="669" y="8"/>
                </a:lnTo>
                <a:lnTo>
                  <a:pt x="629" y="4"/>
                </a:lnTo>
                <a:lnTo>
                  <a:pt x="607" y="2"/>
                </a:lnTo>
                <a:lnTo>
                  <a:pt x="576" y="2"/>
                </a:lnTo>
                <a:lnTo>
                  <a:pt x="560" y="19"/>
                </a:lnTo>
                <a:lnTo>
                  <a:pt x="538" y="22"/>
                </a:lnTo>
                <a:lnTo>
                  <a:pt x="509" y="22"/>
                </a:lnTo>
                <a:lnTo>
                  <a:pt x="458" y="24"/>
                </a:lnTo>
                <a:lnTo>
                  <a:pt x="400" y="26"/>
                </a:lnTo>
                <a:lnTo>
                  <a:pt x="349" y="20"/>
                </a:lnTo>
                <a:lnTo>
                  <a:pt x="327" y="6"/>
                </a:lnTo>
                <a:lnTo>
                  <a:pt x="311" y="0"/>
                </a:lnTo>
                <a:lnTo>
                  <a:pt x="162" y="2"/>
                </a:lnTo>
                <a:lnTo>
                  <a:pt x="98" y="10"/>
                </a:lnTo>
                <a:lnTo>
                  <a:pt x="44" y="10"/>
                </a:lnTo>
                <a:lnTo>
                  <a:pt x="0" y="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7938" y="5021263"/>
            <a:ext cx="3533775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Freeform 8"/>
          <p:cNvSpPr>
            <a:spLocks/>
          </p:cNvSpPr>
          <p:nvPr/>
        </p:nvSpPr>
        <p:spPr bwMode="auto">
          <a:xfrm>
            <a:off x="5084763" y="712788"/>
            <a:ext cx="3536950" cy="817562"/>
          </a:xfrm>
          <a:custGeom>
            <a:avLst/>
            <a:gdLst>
              <a:gd name="T0" fmla="*/ 2147483647 w 2228"/>
              <a:gd name="T1" fmla="*/ 2147483647 h 515"/>
              <a:gd name="T2" fmla="*/ 2147483647 w 2228"/>
              <a:gd name="T3" fmla="*/ 2147483647 h 515"/>
              <a:gd name="T4" fmla="*/ 2147483647 w 2228"/>
              <a:gd name="T5" fmla="*/ 2147483647 h 515"/>
              <a:gd name="T6" fmla="*/ 0 w 2228"/>
              <a:gd name="T7" fmla="*/ 2147483647 h 515"/>
              <a:gd name="T8" fmla="*/ 2147483647 w 2228"/>
              <a:gd name="T9" fmla="*/ 0 h 515"/>
              <a:gd name="T10" fmla="*/ 2147483647 w 2228"/>
              <a:gd name="T11" fmla="*/ 2147483647 h 515"/>
              <a:gd name="T12" fmla="*/ 2147483647 w 2228"/>
              <a:gd name="T13" fmla="*/ 2147483647 h 515"/>
              <a:gd name="T14" fmla="*/ 2147483647 w 2228"/>
              <a:gd name="T15" fmla="*/ 2147483647 h 515"/>
              <a:gd name="T16" fmla="*/ 2147483647 w 2228"/>
              <a:gd name="T17" fmla="*/ 2147483647 h 515"/>
              <a:gd name="T18" fmla="*/ 2147483647 w 2228"/>
              <a:gd name="T19" fmla="*/ 2147483647 h 515"/>
              <a:gd name="T20" fmla="*/ 2147483647 w 2228"/>
              <a:gd name="T21" fmla="*/ 2147483647 h 515"/>
              <a:gd name="T22" fmla="*/ 2147483647 w 2228"/>
              <a:gd name="T23" fmla="*/ 2147483647 h 515"/>
              <a:gd name="T24" fmla="*/ 2147483647 w 2228"/>
              <a:gd name="T25" fmla="*/ 2147483647 h 515"/>
              <a:gd name="T26" fmla="*/ 2147483647 w 2228"/>
              <a:gd name="T27" fmla="*/ 2147483647 h 515"/>
              <a:gd name="T28" fmla="*/ 2147483647 w 2228"/>
              <a:gd name="T29" fmla="*/ 2147483647 h 515"/>
              <a:gd name="T30" fmla="*/ 2147483647 w 2228"/>
              <a:gd name="T31" fmla="*/ 2147483647 h 515"/>
              <a:gd name="T32" fmla="*/ 2147483647 w 2228"/>
              <a:gd name="T33" fmla="*/ 2147483647 h 515"/>
              <a:gd name="T34" fmla="*/ 2147483647 w 2228"/>
              <a:gd name="T35" fmla="*/ 2147483647 h 515"/>
              <a:gd name="T36" fmla="*/ 2147483647 w 2228"/>
              <a:gd name="T37" fmla="*/ 2147483647 h 515"/>
              <a:gd name="T38" fmla="*/ 2147483647 w 2228"/>
              <a:gd name="T39" fmla="*/ 2147483647 h 515"/>
              <a:gd name="T40" fmla="*/ 2147483647 w 2228"/>
              <a:gd name="T41" fmla="*/ 2147483647 h 515"/>
              <a:gd name="T42" fmla="*/ 2147483647 w 2228"/>
              <a:gd name="T43" fmla="*/ 2147483647 h 515"/>
              <a:gd name="T44" fmla="*/ 2147483647 w 2228"/>
              <a:gd name="T45" fmla="*/ 2147483647 h 515"/>
              <a:gd name="T46" fmla="*/ 2147483647 w 2228"/>
              <a:gd name="T47" fmla="*/ 2147483647 h 515"/>
              <a:gd name="T48" fmla="*/ 2147483647 w 2228"/>
              <a:gd name="T49" fmla="*/ 2147483647 h 515"/>
              <a:gd name="T50" fmla="*/ 2147483647 w 2228"/>
              <a:gd name="T51" fmla="*/ 2147483647 h 515"/>
              <a:gd name="T52" fmla="*/ 2147483647 w 2228"/>
              <a:gd name="T53" fmla="*/ 2147483647 h 515"/>
              <a:gd name="T54" fmla="*/ 2147483647 w 2228"/>
              <a:gd name="T55" fmla="*/ 2147483647 h 515"/>
              <a:gd name="T56" fmla="*/ 2147483647 w 2228"/>
              <a:gd name="T57" fmla="*/ 2147483647 h 515"/>
              <a:gd name="T58" fmla="*/ 2147483647 w 2228"/>
              <a:gd name="T59" fmla="*/ 2147483647 h 515"/>
              <a:gd name="T60" fmla="*/ 2147483647 w 2228"/>
              <a:gd name="T61" fmla="*/ 2147483647 h 515"/>
              <a:gd name="T62" fmla="*/ 2147483647 w 2228"/>
              <a:gd name="T63" fmla="*/ 2147483647 h 515"/>
              <a:gd name="T64" fmla="*/ 2147483647 w 2228"/>
              <a:gd name="T65" fmla="*/ 2147483647 h 515"/>
              <a:gd name="T66" fmla="*/ 2147483647 w 2228"/>
              <a:gd name="T67" fmla="*/ 2147483647 h 515"/>
              <a:gd name="T68" fmla="*/ 2147483647 w 2228"/>
              <a:gd name="T69" fmla="*/ 2147483647 h 515"/>
              <a:gd name="T70" fmla="*/ 2147483647 w 2228"/>
              <a:gd name="T71" fmla="*/ 2147483647 h 515"/>
              <a:gd name="T72" fmla="*/ 2147483647 w 2228"/>
              <a:gd name="T73" fmla="*/ 2147483647 h 515"/>
              <a:gd name="T74" fmla="*/ 2147483647 w 2228"/>
              <a:gd name="T75" fmla="*/ 2147483647 h 515"/>
              <a:gd name="T76" fmla="*/ 2147483647 w 2228"/>
              <a:gd name="T77" fmla="*/ 2147483647 h 515"/>
              <a:gd name="T78" fmla="*/ 2147483647 w 2228"/>
              <a:gd name="T79" fmla="*/ 2147483647 h 515"/>
              <a:gd name="T80" fmla="*/ 2147483647 w 2228"/>
              <a:gd name="T81" fmla="*/ 2147483647 h 515"/>
              <a:gd name="T82" fmla="*/ 2147483647 w 2228"/>
              <a:gd name="T83" fmla="*/ 2147483647 h 515"/>
              <a:gd name="T84" fmla="*/ 2147483647 w 2228"/>
              <a:gd name="T85" fmla="*/ 2147483647 h 515"/>
              <a:gd name="T86" fmla="*/ 2147483647 w 2228"/>
              <a:gd name="T87" fmla="*/ 2147483647 h 515"/>
              <a:gd name="T88" fmla="*/ 2147483647 w 2228"/>
              <a:gd name="T89" fmla="*/ 2147483647 h 515"/>
              <a:gd name="T90" fmla="*/ 2147483647 w 2228"/>
              <a:gd name="T91" fmla="*/ 2147483647 h 515"/>
              <a:gd name="T92" fmla="*/ 2147483647 w 2228"/>
              <a:gd name="T93" fmla="*/ 2147483647 h 515"/>
              <a:gd name="T94" fmla="*/ 2147483647 w 2228"/>
              <a:gd name="T95" fmla="*/ 2147483647 h 515"/>
              <a:gd name="T96" fmla="*/ 2147483647 w 2228"/>
              <a:gd name="T97" fmla="*/ 2147483647 h 515"/>
              <a:gd name="T98" fmla="*/ 2147483647 w 2228"/>
              <a:gd name="T99" fmla="*/ 2147483647 h 51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28"/>
              <a:gd name="T151" fmla="*/ 0 h 515"/>
              <a:gd name="T152" fmla="*/ 2228 w 2228"/>
              <a:gd name="T153" fmla="*/ 515 h 51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28" h="515">
                <a:moveTo>
                  <a:pt x="2226" y="150"/>
                </a:moveTo>
                <a:lnTo>
                  <a:pt x="2228" y="490"/>
                </a:lnTo>
                <a:lnTo>
                  <a:pt x="1" y="515"/>
                </a:lnTo>
                <a:lnTo>
                  <a:pt x="0" y="15"/>
                </a:lnTo>
                <a:lnTo>
                  <a:pt x="24" y="0"/>
                </a:lnTo>
                <a:lnTo>
                  <a:pt x="56" y="30"/>
                </a:lnTo>
                <a:lnTo>
                  <a:pt x="76" y="30"/>
                </a:lnTo>
                <a:lnTo>
                  <a:pt x="84" y="70"/>
                </a:lnTo>
                <a:lnTo>
                  <a:pt x="115" y="75"/>
                </a:lnTo>
                <a:lnTo>
                  <a:pt x="145" y="62"/>
                </a:lnTo>
                <a:lnTo>
                  <a:pt x="167" y="62"/>
                </a:lnTo>
                <a:lnTo>
                  <a:pt x="210" y="62"/>
                </a:lnTo>
                <a:lnTo>
                  <a:pt x="255" y="55"/>
                </a:lnTo>
                <a:lnTo>
                  <a:pt x="286" y="37"/>
                </a:lnTo>
                <a:lnTo>
                  <a:pt x="316" y="32"/>
                </a:lnTo>
                <a:lnTo>
                  <a:pt x="324" y="15"/>
                </a:lnTo>
                <a:lnTo>
                  <a:pt x="351" y="15"/>
                </a:lnTo>
                <a:lnTo>
                  <a:pt x="384" y="47"/>
                </a:lnTo>
                <a:lnTo>
                  <a:pt x="434" y="62"/>
                </a:lnTo>
                <a:lnTo>
                  <a:pt x="446" y="80"/>
                </a:lnTo>
                <a:lnTo>
                  <a:pt x="475" y="102"/>
                </a:lnTo>
                <a:lnTo>
                  <a:pt x="504" y="111"/>
                </a:lnTo>
                <a:lnTo>
                  <a:pt x="555" y="114"/>
                </a:lnTo>
                <a:lnTo>
                  <a:pt x="603" y="155"/>
                </a:lnTo>
                <a:lnTo>
                  <a:pt x="623" y="162"/>
                </a:lnTo>
                <a:lnTo>
                  <a:pt x="659" y="217"/>
                </a:lnTo>
                <a:lnTo>
                  <a:pt x="729" y="220"/>
                </a:lnTo>
                <a:lnTo>
                  <a:pt x="751" y="225"/>
                </a:lnTo>
                <a:lnTo>
                  <a:pt x="811" y="275"/>
                </a:lnTo>
                <a:lnTo>
                  <a:pt x="837" y="290"/>
                </a:lnTo>
                <a:lnTo>
                  <a:pt x="837" y="305"/>
                </a:lnTo>
                <a:lnTo>
                  <a:pt x="875" y="335"/>
                </a:lnTo>
                <a:lnTo>
                  <a:pt x="940" y="335"/>
                </a:lnTo>
                <a:lnTo>
                  <a:pt x="1051" y="445"/>
                </a:lnTo>
                <a:lnTo>
                  <a:pt x="1069" y="450"/>
                </a:lnTo>
                <a:lnTo>
                  <a:pt x="1101" y="475"/>
                </a:lnTo>
                <a:lnTo>
                  <a:pt x="1827" y="503"/>
                </a:lnTo>
                <a:lnTo>
                  <a:pt x="1879" y="458"/>
                </a:lnTo>
                <a:lnTo>
                  <a:pt x="1922" y="438"/>
                </a:lnTo>
                <a:lnTo>
                  <a:pt x="1960" y="428"/>
                </a:lnTo>
                <a:lnTo>
                  <a:pt x="1998" y="368"/>
                </a:lnTo>
                <a:lnTo>
                  <a:pt x="2046" y="355"/>
                </a:lnTo>
                <a:lnTo>
                  <a:pt x="2101" y="355"/>
                </a:lnTo>
                <a:lnTo>
                  <a:pt x="2118" y="320"/>
                </a:lnTo>
                <a:lnTo>
                  <a:pt x="2133" y="320"/>
                </a:lnTo>
                <a:lnTo>
                  <a:pt x="2123" y="305"/>
                </a:lnTo>
                <a:lnTo>
                  <a:pt x="2189" y="210"/>
                </a:lnTo>
                <a:lnTo>
                  <a:pt x="2204" y="205"/>
                </a:lnTo>
                <a:lnTo>
                  <a:pt x="2223" y="175"/>
                </a:lnTo>
                <a:lnTo>
                  <a:pt x="2226" y="150"/>
                </a:lnTo>
                <a:close/>
              </a:path>
            </a:pathLst>
          </a:custGeom>
          <a:gradFill rotWithShape="1">
            <a:gsLst>
              <a:gs pos="0">
                <a:srgbClr val="996633">
                  <a:alpha val="75000"/>
                </a:srgbClr>
              </a:gs>
              <a:gs pos="100000">
                <a:srgbClr val="472F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68615" name="Freeform 9" descr="Newsprint"/>
          <p:cNvSpPr>
            <a:spLocks/>
          </p:cNvSpPr>
          <p:nvPr/>
        </p:nvSpPr>
        <p:spPr bwMode="auto">
          <a:xfrm>
            <a:off x="5084763" y="1554163"/>
            <a:ext cx="3538537" cy="1181100"/>
          </a:xfrm>
          <a:custGeom>
            <a:avLst/>
            <a:gdLst>
              <a:gd name="T0" fmla="*/ 2147483647 w 2219"/>
              <a:gd name="T1" fmla="*/ 2147483647 h 744"/>
              <a:gd name="T2" fmla="*/ 2147483647 w 2219"/>
              <a:gd name="T3" fmla="*/ 2147483647 h 744"/>
              <a:gd name="T4" fmla="*/ 2147483647 w 2219"/>
              <a:gd name="T5" fmla="*/ 2147483647 h 744"/>
              <a:gd name="T6" fmla="*/ 2147483647 w 2219"/>
              <a:gd name="T7" fmla="*/ 2147483647 h 744"/>
              <a:gd name="T8" fmla="*/ 2147483647 w 2219"/>
              <a:gd name="T9" fmla="*/ 2147483647 h 744"/>
              <a:gd name="T10" fmla="*/ 2147483647 w 2219"/>
              <a:gd name="T11" fmla="*/ 2147483647 h 744"/>
              <a:gd name="T12" fmla="*/ 2147483647 w 2219"/>
              <a:gd name="T13" fmla="*/ 2147483647 h 744"/>
              <a:gd name="T14" fmla="*/ 2147483647 w 2219"/>
              <a:gd name="T15" fmla="*/ 2147483647 h 744"/>
              <a:gd name="T16" fmla="*/ 2147483647 w 2219"/>
              <a:gd name="T17" fmla="*/ 2147483647 h 744"/>
              <a:gd name="T18" fmla="*/ 2147483647 w 2219"/>
              <a:gd name="T19" fmla="*/ 2147483647 h 744"/>
              <a:gd name="T20" fmla="*/ 2147483647 w 2219"/>
              <a:gd name="T21" fmla="*/ 2147483647 h 744"/>
              <a:gd name="T22" fmla="*/ 2147483647 w 2219"/>
              <a:gd name="T23" fmla="*/ 2147483647 h 744"/>
              <a:gd name="T24" fmla="*/ 2147483647 w 2219"/>
              <a:gd name="T25" fmla="*/ 2147483647 h 744"/>
              <a:gd name="T26" fmla="*/ 2147483647 w 2219"/>
              <a:gd name="T27" fmla="*/ 2147483647 h 744"/>
              <a:gd name="T28" fmla="*/ 2147483647 w 2219"/>
              <a:gd name="T29" fmla="*/ 2147483647 h 744"/>
              <a:gd name="T30" fmla="*/ 2147483647 w 2219"/>
              <a:gd name="T31" fmla="*/ 2147483647 h 744"/>
              <a:gd name="T32" fmla="*/ 2147483647 w 2219"/>
              <a:gd name="T33" fmla="*/ 2147483647 h 744"/>
              <a:gd name="T34" fmla="*/ 2147483647 w 2219"/>
              <a:gd name="T35" fmla="*/ 2147483647 h 744"/>
              <a:gd name="T36" fmla="*/ 2147483647 w 2219"/>
              <a:gd name="T37" fmla="*/ 2147483647 h 744"/>
              <a:gd name="T38" fmla="*/ 2147483647 w 2219"/>
              <a:gd name="T39" fmla="*/ 2147483647 h 744"/>
              <a:gd name="T40" fmla="*/ 2147483647 w 2219"/>
              <a:gd name="T41" fmla="*/ 2147483647 h 744"/>
              <a:gd name="T42" fmla="*/ 2147483647 w 2219"/>
              <a:gd name="T43" fmla="*/ 2147483647 h 744"/>
              <a:gd name="T44" fmla="*/ 2147483647 w 2219"/>
              <a:gd name="T45" fmla="*/ 2147483647 h 744"/>
              <a:gd name="T46" fmla="*/ 2147483647 w 2219"/>
              <a:gd name="T47" fmla="*/ 2147483647 h 744"/>
              <a:gd name="T48" fmla="*/ 2147483647 w 2219"/>
              <a:gd name="T49" fmla="*/ 2147483647 h 744"/>
              <a:gd name="T50" fmla="*/ 2147483647 w 2219"/>
              <a:gd name="T51" fmla="*/ 2147483647 h 744"/>
              <a:gd name="T52" fmla="*/ 2147483647 w 2219"/>
              <a:gd name="T53" fmla="*/ 2147483647 h 744"/>
              <a:gd name="T54" fmla="*/ 0 w 2219"/>
              <a:gd name="T55" fmla="*/ 0 h 744"/>
              <a:gd name="T56" fmla="*/ 2147483647 w 2219"/>
              <a:gd name="T57" fmla="*/ 2147483647 h 7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219"/>
              <a:gd name="T88" fmla="*/ 0 h 744"/>
              <a:gd name="T89" fmla="*/ 2219 w 2219"/>
              <a:gd name="T90" fmla="*/ 744 h 7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219" h="744">
                <a:moveTo>
                  <a:pt x="2219" y="110"/>
                </a:moveTo>
                <a:lnTo>
                  <a:pt x="2216" y="731"/>
                </a:lnTo>
                <a:lnTo>
                  <a:pt x="2176" y="731"/>
                </a:lnTo>
                <a:lnTo>
                  <a:pt x="2109" y="734"/>
                </a:lnTo>
                <a:lnTo>
                  <a:pt x="2046" y="701"/>
                </a:lnTo>
                <a:lnTo>
                  <a:pt x="2018" y="701"/>
                </a:lnTo>
                <a:lnTo>
                  <a:pt x="1868" y="701"/>
                </a:lnTo>
                <a:lnTo>
                  <a:pt x="1728" y="701"/>
                </a:lnTo>
                <a:lnTo>
                  <a:pt x="1583" y="701"/>
                </a:lnTo>
                <a:lnTo>
                  <a:pt x="1422" y="694"/>
                </a:lnTo>
                <a:lnTo>
                  <a:pt x="1295" y="684"/>
                </a:lnTo>
                <a:lnTo>
                  <a:pt x="1202" y="684"/>
                </a:lnTo>
                <a:lnTo>
                  <a:pt x="1119" y="691"/>
                </a:lnTo>
                <a:lnTo>
                  <a:pt x="1084" y="709"/>
                </a:lnTo>
                <a:lnTo>
                  <a:pt x="1039" y="716"/>
                </a:lnTo>
                <a:lnTo>
                  <a:pt x="942" y="721"/>
                </a:lnTo>
                <a:lnTo>
                  <a:pt x="834" y="709"/>
                </a:lnTo>
                <a:lnTo>
                  <a:pt x="731" y="706"/>
                </a:lnTo>
                <a:lnTo>
                  <a:pt x="641" y="706"/>
                </a:lnTo>
                <a:lnTo>
                  <a:pt x="558" y="704"/>
                </a:lnTo>
                <a:lnTo>
                  <a:pt x="476" y="709"/>
                </a:lnTo>
                <a:lnTo>
                  <a:pt x="361" y="711"/>
                </a:lnTo>
                <a:lnTo>
                  <a:pt x="303" y="731"/>
                </a:lnTo>
                <a:lnTo>
                  <a:pt x="230" y="734"/>
                </a:lnTo>
                <a:lnTo>
                  <a:pt x="133" y="734"/>
                </a:lnTo>
                <a:lnTo>
                  <a:pt x="50" y="734"/>
                </a:lnTo>
                <a:lnTo>
                  <a:pt x="2" y="744"/>
                </a:lnTo>
                <a:lnTo>
                  <a:pt x="0" y="0"/>
                </a:lnTo>
                <a:lnTo>
                  <a:pt x="2219" y="11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68616" name="Text Box 10"/>
          <p:cNvSpPr txBox="1">
            <a:spLocks noChangeArrowheads="1"/>
          </p:cNvSpPr>
          <p:nvPr/>
        </p:nvSpPr>
        <p:spPr bwMode="auto">
          <a:xfrm>
            <a:off x="6738938" y="654050"/>
            <a:ext cx="939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600">
                <a:cs typeface="Arial" charset="0"/>
              </a:rPr>
              <a:t>Surface </a:t>
            </a:r>
            <a:endParaRPr lang="en-US" sz="1800">
              <a:cs typeface="Arial" charset="0"/>
            </a:endParaRPr>
          </a:p>
          <a:p>
            <a:pPr algn="l" eaLnBrk="1" hangingPunct="1"/>
            <a:r>
              <a:rPr lang="en-US" sz="1600">
                <a:cs typeface="Arial" charset="0"/>
              </a:rPr>
              <a:t>deposits</a:t>
            </a:r>
            <a:endParaRPr lang="en-US" sz="1800"/>
          </a:p>
        </p:txBody>
      </p:sp>
      <p:sp>
        <p:nvSpPr>
          <p:cNvPr id="68617" name="Text Box 11"/>
          <p:cNvSpPr txBox="1">
            <a:spLocks noChangeArrowheads="1"/>
          </p:cNvSpPr>
          <p:nvPr/>
        </p:nvSpPr>
        <p:spPr bwMode="auto">
          <a:xfrm>
            <a:off x="6037263" y="2732088"/>
            <a:ext cx="11001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600">
                <a:cs typeface="Arial" charset="0"/>
              </a:rPr>
              <a:t>Host rock </a:t>
            </a:r>
            <a:endParaRPr lang="en-US" sz="1800">
              <a:cs typeface="Arial" charset="0"/>
            </a:endParaRPr>
          </a:p>
          <a:p>
            <a:pPr algn="l" eaLnBrk="1" hangingPunct="1"/>
            <a:r>
              <a:rPr lang="en-US" sz="1600">
                <a:cs typeface="Arial" charset="0"/>
              </a:rPr>
              <a:t>formation</a:t>
            </a:r>
            <a:endParaRPr lang="en-US" sz="1800"/>
          </a:p>
        </p:txBody>
      </p:sp>
      <p:sp>
        <p:nvSpPr>
          <p:cNvPr id="68618" name="Text Box 12"/>
          <p:cNvSpPr txBox="1">
            <a:spLocks noChangeArrowheads="1"/>
          </p:cNvSpPr>
          <p:nvPr/>
        </p:nvSpPr>
        <p:spPr bwMode="auto">
          <a:xfrm>
            <a:off x="5616575" y="4276725"/>
            <a:ext cx="10652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600">
                <a:cs typeface="Arial" charset="0"/>
              </a:rPr>
              <a:t>Interbed </a:t>
            </a:r>
            <a:endParaRPr lang="en-US" sz="1800">
              <a:cs typeface="Arial" charset="0"/>
            </a:endParaRPr>
          </a:p>
          <a:p>
            <a:pPr algn="l" eaLnBrk="1" hangingPunct="1"/>
            <a:r>
              <a:rPr lang="en-US" sz="1600">
                <a:cs typeface="Arial" charset="0"/>
              </a:rPr>
              <a:t>rock layer</a:t>
            </a:r>
            <a:endParaRPr lang="en-US" sz="1800"/>
          </a:p>
        </p:txBody>
      </p:sp>
      <p:sp>
        <p:nvSpPr>
          <p:cNvPr id="68619" name="Text Box 13"/>
          <p:cNvSpPr txBox="1">
            <a:spLocks noChangeArrowheads="1"/>
          </p:cNvSpPr>
          <p:nvPr/>
        </p:nvSpPr>
        <p:spPr bwMode="auto">
          <a:xfrm>
            <a:off x="5600700" y="4986338"/>
            <a:ext cx="871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600">
                <a:cs typeface="Arial" charset="0"/>
              </a:rPr>
              <a:t>Aquifier</a:t>
            </a:r>
            <a:endParaRPr lang="en-US" sz="1800"/>
          </a:p>
        </p:txBody>
      </p:sp>
      <p:sp>
        <p:nvSpPr>
          <p:cNvPr id="68620" name="Rectangle 14"/>
          <p:cNvSpPr>
            <a:spLocks noChangeArrowheads="1"/>
          </p:cNvSpPr>
          <p:nvPr/>
        </p:nvSpPr>
        <p:spPr bwMode="auto">
          <a:xfrm>
            <a:off x="5089525" y="1493838"/>
            <a:ext cx="3532188" cy="279400"/>
          </a:xfrm>
          <a:prstGeom prst="rect">
            <a:avLst/>
          </a:prstGeom>
          <a:solidFill>
            <a:srgbClr val="87E3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Text Box 15"/>
          <p:cNvSpPr txBox="1">
            <a:spLocks noChangeArrowheads="1"/>
          </p:cNvSpPr>
          <p:nvPr/>
        </p:nvSpPr>
        <p:spPr bwMode="auto">
          <a:xfrm>
            <a:off x="5948363" y="1465263"/>
            <a:ext cx="871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600">
                <a:cs typeface="Arial" charset="0"/>
              </a:rPr>
              <a:t>Aquifier</a:t>
            </a:r>
            <a:endParaRPr lang="en-US" sz="1800"/>
          </a:p>
        </p:txBody>
      </p:sp>
      <p:sp>
        <p:nvSpPr>
          <p:cNvPr id="68622" name="Text Box 16"/>
          <p:cNvSpPr txBox="1">
            <a:spLocks noChangeArrowheads="1"/>
          </p:cNvSpPr>
          <p:nvPr/>
        </p:nvSpPr>
        <p:spPr bwMode="auto">
          <a:xfrm>
            <a:off x="6151563" y="1919288"/>
            <a:ext cx="10652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600">
                <a:cs typeface="Arial" charset="0"/>
              </a:rPr>
              <a:t>Interbed </a:t>
            </a:r>
            <a:endParaRPr lang="en-US" sz="1800">
              <a:cs typeface="Arial" charset="0"/>
            </a:endParaRPr>
          </a:p>
          <a:p>
            <a:pPr algn="l" eaLnBrk="1" hangingPunct="1"/>
            <a:r>
              <a:rPr lang="en-US" sz="1600">
                <a:cs typeface="Arial" charset="0"/>
              </a:rPr>
              <a:t>rock layer</a:t>
            </a:r>
            <a:endParaRPr lang="en-US" sz="1800"/>
          </a:p>
        </p:txBody>
      </p:sp>
      <p:sp>
        <p:nvSpPr>
          <p:cNvPr id="68623" name="Freeform 17" descr="Granite"/>
          <p:cNvSpPr>
            <a:spLocks/>
          </p:cNvSpPr>
          <p:nvPr/>
        </p:nvSpPr>
        <p:spPr bwMode="auto">
          <a:xfrm>
            <a:off x="5084763" y="5316538"/>
            <a:ext cx="3536950" cy="850900"/>
          </a:xfrm>
          <a:custGeom>
            <a:avLst/>
            <a:gdLst>
              <a:gd name="T0" fmla="*/ 2147483647 w 2212"/>
              <a:gd name="T1" fmla="*/ 2147483647 h 536"/>
              <a:gd name="T2" fmla="*/ 2147483647 w 2212"/>
              <a:gd name="T3" fmla="*/ 2147483647 h 536"/>
              <a:gd name="T4" fmla="*/ 0 w 2212"/>
              <a:gd name="T5" fmla="*/ 2147483647 h 536"/>
              <a:gd name="T6" fmla="*/ 2147483647 w 2212"/>
              <a:gd name="T7" fmla="*/ 0 h 536"/>
              <a:gd name="T8" fmla="*/ 2147483647 w 2212"/>
              <a:gd name="T9" fmla="*/ 0 h 536"/>
              <a:gd name="T10" fmla="*/ 2147483647 w 2212"/>
              <a:gd name="T11" fmla="*/ 2147483647 h 536"/>
              <a:gd name="T12" fmla="*/ 2147483647 w 2212"/>
              <a:gd name="T13" fmla="*/ 2147483647 h 536"/>
              <a:gd name="T14" fmla="*/ 2147483647 w 2212"/>
              <a:gd name="T15" fmla="*/ 2147483647 h 536"/>
              <a:gd name="T16" fmla="*/ 2147483647 w 2212"/>
              <a:gd name="T17" fmla="*/ 2147483647 h 536"/>
              <a:gd name="T18" fmla="*/ 2147483647 w 2212"/>
              <a:gd name="T19" fmla="*/ 2147483647 h 536"/>
              <a:gd name="T20" fmla="*/ 2147483647 w 2212"/>
              <a:gd name="T21" fmla="*/ 2147483647 h 536"/>
              <a:gd name="T22" fmla="*/ 2147483647 w 2212"/>
              <a:gd name="T23" fmla="*/ 2147483647 h 536"/>
              <a:gd name="T24" fmla="*/ 2147483647 w 2212"/>
              <a:gd name="T25" fmla="*/ 2147483647 h 536"/>
              <a:gd name="T26" fmla="*/ 2147483647 w 2212"/>
              <a:gd name="T27" fmla="*/ 2147483647 h 536"/>
              <a:gd name="T28" fmla="*/ 2147483647 w 2212"/>
              <a:gd name="T29" fmla="*/ 2147483647 h 536"/>
              <a:gd name="T30" fmla="*/ 2147483647 w 2212"/>
              <a:gd name="T31" fmla="*/ 2147483647 h 536"/>
              <a:gd name="T32" fmla="*/ 2147483647 w 2212"/>
              <a:gd name="T33" fmla="*/ 2147483647 h 536"/>
              <a:gd name="T34" fmla="*/ 2147483647 w 2212"/>
              <a:gd name="T35" fmla="*/ 2147483647 h 536"/>
              <a:gd name="T36" fmla="*/ 2147483647 w 2212"/>
              <a:gd name="T37" fmla="*/ 2147483647 h 536"/>
              <a:gd name="T38" fmla="*/ 2147483647 w 2212"/>
              <a:gd name="T39" fmla="*/ 2147483647 h 536"/>
              <a:gd name="T40" fmla="*/ 2147483647 w 2212"/>
              <a:gd name="T41" fmla="*/ 2147483647 h 536"/>
              <a:gd name="T42" fmla="*/ 2147483647 w 2212"/>
              <a:gd name="T43" fmla="*/ 2147483647 h 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12"/>
              <a:gd name="T67" fmla="*/ 0 h 536"/>
              <a:gd name="T68" fmla="*/ 2212 w 2212"/>
              <a:gd name="T69" fmla="*/ 536 h 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12" h="536">
                <a:moveTo>
                  <a:pt x="2212" y="22"/>
                </a:moveTo>
                <a:lnTo>
                  <a:pt x="2212" y="534"/>
                </a:lnTo>
                <a:lnTo>
                  <a:pt x="0" y="536"/>
                </a:lnTo>
                <a:lnTo>
                  <a:pt x="2" y="0"/>
                </a:lnTo>
                <a:lnTo>
                  <a:pt x="538" y="0"/>
                </a:lnTo>
                <a:lnTo>
                  <a:pt x="570" y="2"/>
                </a:lnTo>
                <a:lnTo>
                  <a:pt x="576" y="16"/>
                </a:lnTo>
                <a:lnTo>
                  <a:pt x="1118" y="8"/>
                </a:lnTo>
                <a:lnTo>
                  <a:pt x="1262" y="10"/>
                </a:lnTo>
                <a:lnTo>
                  <a:pt x="1328" y="28"/>
                </a:lnTo>
                <a:lnTo>
                  <a:pt x="1578" y="14"/>
                </a:lnTo>
                <a:lnTo>
                  <a:pt x="1626" y="18"/>
                </a:lnTo>
                <a:lnTo>
                  <a:pt x="1660" y="42"/>
                </a:lnTo>
                <a:lnTo>
                  <a:pt x="1694" y="26"/>
                </a:lnTo>
                <a:lnTo>
                  <a:pt x="1810" y="20"/>
                </a:lnTo>
                <a:lnTo>
                  <a:pt x="1860" y="20"/>
                </a:lnTo>
                <a:lnTo>
                  <a:pt x="1890" y="10"/>
                </a:lnTo>
                <a:lnTo>
                  <a:pt x="1952" y="12"/>
                </a:lnTo>
                <a:lnTo>
                  <a:pt x="1972" y="22"/>
                </a:lnTo>
                <a:lnTo>
                  <a:pt x="2102" y="14"/>
                </a:lnTo>
                <a:lnTo>
                  <a:pt x="2102" y="28"/>
                </a:lnTo>
                <a:lnTo>
                  <a:pt x="2212" y="22"/>
                </a:lnTo>
                <a:close/>
              </a:path>
            </a:pathLst>
          </a:custGeom>
          <a:blipFill dpi="0" rotWithShape="1">
            <a:blip r:embed="rId3">
              <a:alphaModFix amt="65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68624" name="Text Box 18"/>
          <p:cNvSpPr txBox="1">
            <a:spLocks noChangeArrowheads="1"/>
          </p:cNvSpPr>
          <p:nvPr/>
        </p:nvSpPr>
        <p:spPr bwMode="auto">
          <a:xfrm>
            <a:off x="5599113" y="5472113"/>
            <a:ext cx="928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600">
                <a:cs typeface="Arial" charset="0"/>
              </a:rPr>
              <a:t>Bedrock</a:t>
            </a:r>
            <a:endParaRPr lang="en-US" sz="1800"/>
          </a:p>
        </p:txBody>
      </p:sp>
      <p:sp>
        <p:nvSpPr>
          <p:cNvPr id="68625" name="Line 19"/>
          <p:cNvSpPr>
            <a:spLocks noChangeShapeType="1"/>
          </p:cNvSpPr>
          <p:nvPr/>
        </p:nvSpPr>
        <p:spPr bwMode="auto">
          <a:xfrm flipH="1">
            <a:off x="5346700" y="5551488"/>
            <a:ext cx="52388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8626" name="Line 20"/>
          <p:cNvSpPr>
            <a:spLocks noChangeShapeType="1"/>
          </p:cNvSpPr>
          <p:nvPr/>
        </p:nvSpPr>
        <p:spPr bwMode="auto">
          <a:xfrm flipH="1">
            <a:off x="6824663" y="5765800"/>
            <a:ext cx="52387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8627" name="Line 21"/>
          <p:cNvSpPr>
            <a:spLocks noChangeShapeType="1"/>
          </p:cNvSpPr>
          <p:nvPr/>
        </p:nvSpPr>
        <p:spPr bwMode="auto">
          <a:xfrm flipH="1">
            <a:off x="5830888" y="5870575"/>
            <a:ext cx="52387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8628" name="Line 22"/>
          <p:cNvSpPr>
            <a:spLocks noChangeShapeType="1"/>
          </p:cNvSpPr>
          <p:nvPr/>
        </p:nvSpPr>
        <p:spPr bwMode="auto">
          <a:xfrm flipH="1">
            <a:off x="7589838" y="5549900"/>
            <a:ext cx="52387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8629" name="Line 23"/>
          <p:cNvSpPr>
            <a:spLocks noChangeShapeType="1"/>
          </p:cNvSpPr>
          <p:nvPr/>
        </p:nvSpPr>
        <p:spPr bwMode="auto">
          <a:xfrm flipH="1">
            <a:off x="7939088" y="5940425"/>
            <a:ext cx="52387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8630" name="Line 24"/>
          <p:cNvSpPr>
            <a:spLocks noChangeShapeType="1"/>
          </p:cNvSpPr>
          <p:nvPr/>
        </p:nvSpPr>
        <p:spPr bwMode="auto">
          <a:xfrm flipH="1">
            <a:off x="8243888" y="5575300"/>
            <a:ext cx="52387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8631" name="Line 25"/>
          <p:cNvSpPr>
            <a:spLocks noChangeShapeType="1"/>
          </p:cNvSpPr>
          <p:nvPr/>
        </p:nvSpPr>
        <p:spPr bwMode="auto">
          <a:xfrm flipH="1">
            <a:off x="7059613" y="5461000"/>
            <a:ext cx="52387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8632" name="Line 26"/>
          <p:cNvSpPr>
            <a:spLocks noChangeShapeType="1"/>
          </p:cNvSpPr>
          <p:nvPr/>
        </p:nvSpPr>
        <p:spPr bwMode="auto">
          <a:xfrm flipH="1">
            <a:off x="7164388" y="5967413"/>
            <a:ext cx="52387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8633" name="Line 27"/>
          <p:cNvSpPr>
            <a:spLocks noChangeShapeType="1"/>
          </p:cNvSpPr>
          <p:nvPr/>
        </p:nvSpPr>
        <p:spPr bwMode="auto">
          <a:xfrm rot="16200000" flipH="1">
            <a:off x="5500688" y="5705475"/>
            <a:ext cx="52387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8634" name="Line 28"/>
          <p:cNvSpPr>
            <a:spLocks noChangeShapeType="1"/>
          </p:cNvSpPr>
          <p:nvPr/>
        </p:nvSpPr>
        <p:spPr bwMode="auto">
          <a:xfrm rot="16200000" flipH="1">
            <a:off x="6621463" y="5554662"/>
            <a:ext cx="52388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8635" name="Line 29"/>
          <p:cNvSpPr>
            <a:spLocks noChangeShapeType="1"/>
          </p:cNvSpPr>
          <p:nvPr/>
        </p:nvSpPr>
        <p:spPr bwMode="auto">
          <a:xfrm rot="16200000" flipH="1">
            <a:off x="6176963" y="5954712"/>
            <a:ext cx="52388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8636" name="Line 30"/>
          <p:cNvSpPr>
            <a:spLocks noChangeShapeType="1"/>
          </p:cNvSpPr>
          <p:nvPr/>
        </p:nvSpPr>
        <p:spPr bwMode="auto">
          <a:xfrm rot="16200000" flipH="1">
            <a:off x="7256463" y="5764212"/>
            <a:ext cx="52388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8637" name="Line 31"/>
          <p:cNvSpPr>
            <a:spLocks noChangeShapeType="1"/>
          </p:cNvSpPr>
          <p:nvPr/>
        </p:nvSpPr>
        <p:spPr bwMode="auto">
          <a:xfrm rot="16200000" flipH="1">
            <a:off x="7961313" y="5502275"/>
            <a:ext cx="52387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8638" name="Line 32"/>
          <p:cNvSpPr>
            <a:spLocks noChangeShapeType="1"/>
          </p:cNvSpPr>
          <p:nvPr/>
        </p:nvSpPr>
        <p:spPr bwMode="auto">
          <a:xfrm rot="16200000" flipH="1">
            <a:off x="8258175" y="5962651"/>
            <a:ext cx="52387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8639" name="Line 33"/>
          <p:cNvSpPr>
            <a:spLocks noChangeShapeType="1"/>
          </p:cNvSpPr>
          <p:nvPr/>
        </p:nvSpPr>
        <p:spPr bwMode="auto">
          <a:xfrm rot="16200000" flipH="1">
            <a:off x="7605713" y="5999162"/>
            <a:ext cx="52388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8640" name="Line 34"/>
          <p:cNvSpPr>
            <a:spLocks noChangeShapeType="1"/>
          </p:cNvSpPr>
          <p:nvPr/>
        </p:nvSpPr>
        <p:spPr bwMode="auto">
          <a:xfrm flipV="1">
            <a:off x="6540500" y="5889625"/>
            <a:ext cx="3492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8641" name="Line 35"/>
          <p:cNvSpPr>
            <a:spLocks noChangeShapeType="1"/>
          </p:cNvSpPr>
          <p:nvPr/>
        </p:nvSpPr>
        <p:spPr bwMode="auto">
          <a:xfrm flipV="1">
            <a:off x="6694488" y="6043613"/>
            <a:ext cx="3492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8642" name="Line 36"/>
          <p:cNvSpPr>
            <a:spLocks noChangeShapeType="1"/>
          </p:cNvSpPr>
          <p:nvPr/>
        </p:nvSpPr>
        <p:spPr bwMode="auto">
          <a:xfrm flipV="1">
            <a:off x="5332413" y="5980113"/>
            <a:ext cx="3492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8643" name="Line 37"/>
          <p:cNvSpPr>
            <a:spLocks noChangeShapeType="1"/>
          </p:cNvSpPr>
          <p:nvPr/>
        </p:nvSpPr>
        <p:spPr bwMode="auto">
          <a:xfrm flipV="1">
            <a:off x="7500938" y="5737225"/>
            <a:ext cx="3492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8644" name="Line 38"/>
          <p:cNvSpPr>
            <a:spLocks noChangeShapeType="1"/>
          </p:cNvSpPr>
          <p:nvPr/>
        </p:nvSpPr>
        <p:spPr bwMode="auto">
          <a:xfrm flipV="1">
            <a:off x="6186488" y="5432425"/>
            <a:ext cx="3492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8645" name="Line 39"/>
          <p:cNvSpPr>
            <a:spLocks noChangeShapeType="1"/>
          </p:cNvSpPr>
          <p:nvPr/>
        </p:nvSpPr>
        <p:spPr bwMode="auto">
          <a:xfrm flipV="1">
            <a:off x="8102600" y="5710238"/>
            <a:ext cx="3492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8646" name="Freeform 40"/>
          <p:cNvSpPr>
            <a:spLocks/>
          </p:cNvSpPr>
          <p:nvPr/>
        </p:nvSpPr>
        <p:spPr bwMode="auto">
          <a:xfrm>
            <a:off x="6781800" y="1430338"/>
            <a:ext cx="1306513" cy="346075"/>
          </a:xfrm>
          <a:custGeom>
            <a:avLst/>
            <a:gdLst>
              <a:gd name="T0" fmla="*/ 0 w 823"/>
              <a:gd name="T1" fmla="*/ 0 h 218"/>
              <a:gd name="T2" fmla="*/ 2147483647 w 823"/>
              <a:gd name="T3" fmla="*/ 2147483647 h 218"/>
              <a:gd name="T4" fmla="*/ 2147483647 w 823"/>
              <a:gd name="T5" fmla="*/ 2147483647 h 218"/>
              <a:gd name="T6" fmla="*/ 2147483647 w 823"/>
              <a:gd name="T7" fmla="*/ 2147483647 h 218"/>
              <a:gd name="T8" fmla="*/ 2147483647 w 823"/>
              <a:gd name="T9" fmla="*/ 2147483647 h 218"/>
              <a:gd name="T10" fmla="*/ 2147483647 w 823"/>
              <a:gd name="T11" fmla="*/ 2147483647 h 218"/>
              <a:gd name="T12" fmla="*/ 2147483647 w 823"/>
              <a:gd name="T13" fmla="*/ 2147483647 h 218"/>
              <a:gd name="T14" fmla="*/ 2147483647 w 823"/>
              <a:gd name="T15" fmla="*/ 2147483647 h 218"/>
              <a:gd name="T16" fmla="*/ 2147483647 w 823"/>
              <a:gd name="T17" fmla="*/ 2147483647 h 218"/>
              <a:gd name="T18" fmla="*/ 2147483647 w 823"/>
              <a:gd name="T19" fmla="*/ 2147483647 h 218"/>
              <a:gd name="T20" fmla="*/ 2147483647 w 823"/>
              <a:gd name="T21" fmla="*/ 2147483647 h 218"/>
              <a:gd name="T22" fmla="*/ 2147483647 w 823"/>
              <a:gd name="T23" fmla="*/ 2147483647 h 218"/>
              <a:gd name="T24" fmla="*/ 2147483647 w 823"/>
              <a:gd name="T25" fmla="*/ 2147483647 h 218"/>
              <a:gd name="T26" fmla="*/ 2147483647 w 823"/>
              <a:gd name="T27" fmla="*/ 2147483647 h 218"/>
              <a:gd name="T28" fmla="*/ 2147483647 w 823"/>
              <a:gd name="T29" fmla="*/ 2147483647 h 218"/>
              <a:gd name="T30" fmla="*/ 2147483647 w 823"/>
              <a:gd name="T31" fmla="*/ 2147483647 h 218"/>
              <a:gd name="T32" fmla="*/ 2147483647 w 823"/>
              <a:gd name="T33" fmla="*/ 2147483647 h 218"/>
              <a:gd name="T34" fmla="*/ 0 w 823"/>
              <a:gd name="T35" fmla="*/ 0 h 2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23"/>
              <a:gd name="T55" fmla="*/ 0 h 218"/>
              <a:gd name="T56" fmla="*/ 823 w 823"/>
              <a:gd name="T57" fmla="*/ 218 h 21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23" h="218">
                <a:moveTo>
                  <a:pt x="0" y="0"/>
                </a:moveTo>
                <a:lnTo>
                  <a:pt x="823" y="1"/>
                </a:lnTo>
                <a:lnTo>
                  <a:pt x="776" y="37"/>
                </a:lnTo>
                <a:lnTo>
                  <a:pt x="501" y="185"/>
                </a:lnTo>
                <a:lnTo>
                  <a:pt x="469" y="205"/>
                </a:lnTo>
                <a:lnTo>
                  <a:pt x="444" y="210"/>
                </a:lnTo>
                <a:lnTo>
                  <a:pt x="411" y="213"/>
                </a:lnTo>
                <a:lnTo>
                  <a:pt x="374" y="218"/>
                </a:lnTo>
                <a:lnTo>
                  <a:pt x="328" y="218"/>
                </a:lnTo>
                <a:lnTo>
                  <a:pt x="281" y="210"/>
                </a:lnTo>
                <a:lnTo>
                  <a:pt x="258" y="210"/>
                </a:lnTo>
                <a:lnTo>
                  <a:pt x="246" y="185"/>
                </a:lnTo>
                <a:lnTo>
                  <a:pt x="186" y="178"/>
                </a:lnTo>
                <a:lnTo>
                  <a:pt x="123" y="128"/>
                </a:lnTo>
                <a:lnTo>
                  <a:pt x="91" y="82"/>
                </a:lnTo>
                <a:lnTo>
                  <a:pt x="65" y="60"/>
                </a:lnTo>
                <a:lnTo>
                  <a:pt x="18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68647" name="Text Box 41"/>
          <p:cNvSpPr txBox="1">
            <a:spLocks noChangeArrowheads="1"/>
          </p:cNvSpPr>
          <p:nvPr/>
        </p:nvSpPr>
        <p:spPr bwMode="auto">
          <a:xfrm>
            <a:off x="7069138" y="1401763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600">
                <a:cs typeface="Arial" charset="0"/>
              </a:rPr>
              <a:t>River</a:t>
            </a:r>
            <a:endParaRPr lang="en-US" sz="1800"/>
          </a:p>
        </p:txBody>
      </p:sp>
      <p:sp>
        <p:nvSpPr>
          <p:cNvPr id="68648" name="Freeform 42"/>
          <p:cNvSpPr>
            <a:spLocks/>
          </p:cNvSpPr>
          <p:nvPr/>
        </p:nvSpPr>
        <p:spPr bwMode="auto">
          <a:xfrm>
            <a:off x="6240463" y="839788"/>
            <a:ext cx="514350" cy="374650"/>
          </a:xfrm>
          <a:custGeom>
            <a:avLst/>
            <a:gdLst>
              <a:gd name="T0" fmla="*/ 2147483647 w 324"/>
              <a:gd name="T1" fmla="*/ 0 h 236"/>
              <a:gd name="T2" fmla="*/ 2147483647 w 324"/>
              <a:gd name="T3" fmla="*/ 2147483647 h 236"/>
              <a:gd name="T4" fmla="*/ 0 w 324"/>
              <a:gd name="T5" fmla="*/ 2147483647 h 236"/>
              <a:gd name="T6" fmla="*/ 0 60000 65536"/>
              <a:gd name="T7" fmla="*/ 0 60000 65536"/>
              <a:gd name="T8" fmla="*/ 0 60000 65536"/>
              <a:gd name="T9" fmla="*/ 0 w 324"/>
              <a:gd name="T10" fmla="*/ 0 h 236"/>
              <a:gd name="T11" fmla="*/ 324 w 324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" h="236">
                <a:moveTo>
                  <a:pt x="324" y="0"/>
                </a:moveTo>
                <a:lnTo>
                  <a:pt x="230" y="5"/>
                </a:lnTo>
                <a:lnTo>
                  <a:pt x="0" y="2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8649" name="Rectangle 43"/>
          <p:cNvSpPr>
            <a:spLocks noChangeArrowheads="1"/>
          </p:cNvSpPr>
          <p:nvPr/>
        </p:nvSpPr>
        <p:spPr bwMode="auto">
          <a:xfrm>
            <a:off x="5084763" y="304800"/>
            <a:ext cx="3535362" cy="5859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403850" y="349250"/>
            <a:ext cx="3187700" cy="3829050"/>
            <a:chOff x="3075" y="355"/>
            <a:chExt cx="2008" cy="2412"/>
          </a:xfrm>
        </p:grpSpPr>
        <p:sp>
          <p:nvSpPr>
            <p:cNvPr id="68669" name="Rectangle 45"/>
            <p:cNvSpPr>
              <a:spLocks noChangeArrowheads="1"/>
            </p:cNvSpPr>
            <p:nvPr/>
          </p:nvSpPr>
          <p:spPr bwMode="auto">
            <a:xfrm>
              <a:off x="3127" y="2309"/>
              <a:ext cx="1185" cy="56"/>
            </a:xfrm>
            <a:prstGeom prst="rect">
              <a:avLst/>
            </a:prstGeom>
            <a:solidFill>
              <a:srgbClr val="FFFFF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0" name="Text Box 46"/>
            <p:cNvSpPr txBox="1">
              <a:spLocks noChangeArrowheads="1"/>
            </p:cNvSpPr>
            <p:nvPr/>
          </p:nvSpPr>
          <p:spPr bwMode="auto">
            <a:xfrm>
              <a:off x="3075" y="355"/>
              <a:ext cx="4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1600">
                  <a:cs typeface="Arial" charset="0"/>
                </a:rPr>
                <a:t>Shaft</a:t>
              </a:r>
              <a:endParaRPr lang="en-US" sz="1800"/>
            </a:p>
          </p:txBody>
        </p:sp>
        <p:sp>
          <p:nvSpPr>
            <p:cNvPr id="68671" name="Text Box 47"/>
            <p:cNvSpPr txBox="1">
              <a:spLocks noChangeArrowheads="1"/>
            </p:cNvSpPr>
            <p:nvPr/>
          </p:nvSpPr>
          <p:spPr bwMode="auto">
            <a:xfrm>
              <a:off x="4356" y="2068"/>
              <a:ext cx="7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1600">
                  <a:cs typeface="Arial" charset="0"/>
                </a:rPr>
                <a:t>Repository</a:t>
              </a:r>
              <a:endParaRPr lang="en-US" sz="1800"/>
            </a:p>
          </p:txBody>
        </p:sp>
        <p:sp>
          <p:nvSpPr>
            <p:cNvPr id="68672" name="Text Box 48"/>
            <p:cNvSpPr txBox="1">
              <a:spLocks noChangeArrowheads="1"/>
            </p:cNvSpPr>
            <p:nvPr/>
          </p:nvSpPr>
          <p:spPr bwMode="auto">
            <a:xfrm>
              <a:off x="3557" y="2401"/>
              <a:ext cx="59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1600">
                  <a:cs typeface="Arial" charset="0"/>
                </a:rPr>
                <a:t>Waste </a:t>
              </a:r>
              <a:endParaRPr lang="en-US" sz="1800">
                <a:cs typeface="Arial" charset="0"/>
              </a:endParaRPr>
            </a:p>
            <a:p>
              <a:pPr algn="l" eaLnBrk="1" hangingPunct="1"/>
              <a:r>
                <a:rPr lang="en-US" sz="1600">
                  <a:cs typeface="Arial" charset="0"/>
                </a:rPr>
                <a:t>package</a:t>
              </a:r>
              <a:endParaRPr lang="en-US" sz="1800"/>
            </a:p>
          </p:txBody>
        </p:sp>
        <p:sp>
          <p:nvSpPr>
            <p:cNvPr id="68673" name="Rectangle 49"/>
            <p:cNvSpPr>
              <a:spLocks noChangeArrowheads="1"/>
            </p:cNvSpPr>
            <p:nvPr/>
          </p:nvSpPr>
          <p:spPr bwMode="auto">
            <a:xfrm>
              <a:off x="3377" y="696"/>
              <a:ext cx="54" cy="1630"/>
            </a:xfrm>
            <a:prstGeom prst="rect">
              <a:avLst/>
            </a:prstGeom>
            <a:solidFill>
              <a:srgbClr val="FFFFF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4" name="Line 50"/>
            <p:cNvSpPr>
              <a:spLocks noChangeShapeType="1"/>
            </p:cNvSpPr>
            <p:nvPr/>
          </p:nvSpPr>
          <p:spPr bwMode="auto">
            <a:xfrm>
              <a:off x="3890" y="2368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8675" name="Line 51"/>
            <p:cNvSpPr>
              <a:spLocks noChangeShapeType="1"/>
            </p:cNvSpPr>
            <p:nvPr/>
          </p:nvSpPr>
          <p:spPr bwMode="auto">
            <a:xfrm>
              <a:off x="3950" y="2367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8676" name="Line 52"/>
            <p:cNvSpPr>
              <a:spLocks noChangeShapeType="1"/>
            </p:cNvSpPr>
            <p:nvPr/>
          </p:nvSpPr>
          <p:spPr bwMode="auto">
            <a:xfrm>
              <a:off x="4008" y="2365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8677" name="Line 53"/>
            <p:cNvSpPr>
              <a:spLocks noChangeShapeType="1"/>
            </p:cNvSpPr>
            <p:nvPr/>
          </p:nvSpPr>
          <p:spPr bwMode="auto">
            <a:xfrm>
              <a:off x="4065" y="2365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8678" name="Line 54"/>
            <p:cNvSpPr>
              <a:spLocks noChangeShapeType="1"/>
            </p:cNvSpPr>
            <p:nvPr/>
          </p:nvSpPr>
          <p:spPr bwMode="auto">
            <a:xfrm>
              <a:off x="4125" y="2366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8679" name="Line 55"/>
            <p:cNvSpPr>
              <a:spLocks noChangeShapeType="1"/>
            </p:cNvSpPr>
            <p:nvPr/>
          </p:nvSpPr>
          <p:spPr bwMode="auto">
            <a:xfrm>
              <a:off x="4182" y="2366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8680" name="Line 56"/>
            <p:cNvSpPr>
              <a:spLocks noChangeShapeType="1"/>
            </p:cNvSpPr>
            <p:nvPr/>
          </p:nvSpPr>
          <p:spPr bwMode="auto">
            <a:xfrm>
              <a:off x="4240" y="2367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8681" name="Line 57"/>
            <p:cNvSpPr>
              <a:spLocks noChangeShapeType="1"/>
            </p:cNvSpPr>
            <p:nvPr/>
          </p:nvSpPr>
          <p:spPr bwMode="auto">
            <a:xfrm>
              <a:off x="4300" y="2370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8682" name="Line 58"/>
            <p:cNvSpPr>
              <a:spLocks noChangeShapeType="1"/>
            </p:cNvSpPr>
            <p:nvPr/>
          </p:nvSpPr>
          <p:spPr bwMode="auto">
            <a:xfrm>
              <a:off x="3426" y="2369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8683" name="Line 59"/>
            <p:cNvSpPr>
              <a:spLocks noChangeShapeType="1"/>
            </p:cNvSpPr>
            <p:nvPr/>
          </p:nvSpPr>
          <p:spPr bwMode="auto">
            <a:xfrm>
              <a:off x="3482" y="2364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8684" name="Line 60"/>
            <p:cNvSpPr>
              <a:spLocks noChangeShapeType="1"/>
            </p:cNvSpPr>
            <p:nvPr/>
          </p:nvSpPr>
          <p:spPr bwMode="auto">
            <a:xfrm>
              <a:off x="3540" y="2364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8685" name="Line 61"/>
            <p:cNvSpPr>
              <a:spLocks noChangeShapeType="1"/>
            </p:cNvSpPr>
            <p:nvPr/>
          </p:nvSpPr>
          <p:spPr bwMode="auto">
            <a:xfrm>
              <a:off x="3597" y="2364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8686" name="Line 62"/>
            <p:cNvSpPr>
              <a:spLocks noChangeShapeType="1"/>
            </p:cNvSpPr>
            <p:nvPr/>
          </p:nvSpPr>
          <p:spPr bwMode="auto">
            <a:xfrm>
              <a:off x="3657" y="2368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8687" name="Line 63"/>
            <p:cNvSpPr>
              <a:spLocks noChangeShapeType="1"/>
            </p:cNvSpPr>
            <p:nvPr/>
          </p:nvSpPr>
          <p:spPr bwMode="auto">
            <a:xfrm>
              <a:off x="3716" y="2367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8688" name="Line 64"/>
            <p:cNvSpPr>
              <a:spLocks noChangeShapeType="1"/>
            </p:cNvSpPr>
            <p:nvPr/>
          </p:nvSpPr>
          <p:spPr bwMode="auto">
            <a:xfrm>
              <a:off x="3773" y="2367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8689" name="Line 65"/>
            <p:cNvSpPr>
              <a:spLocks noChangeShapeType="1"/>
            </p:cNvSpPr>
            <p:nvPr/>
          </p:nvSpPr>
          <p:spPr bwMode="auto">
            <a:xfrm>
              <a:off x="3832" y="2367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8690" name="Line 66"/>
            <p:cNvSpPr>
              <a:spLocks noChangeShapeType="1"/>
            </p:cNvSpPr>
            <p:nvPr/>
          </p:nvSpPr>
          <p:spPr bwMode="auto">
            <a:xfrm>
              <a:off x="3131" y="2369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8691" name="Line 67"/>
            <p:cNvSpPr>
              <a:spLocks noChangeShapeType="1"/>
            </p:cNvSpPr>
            <p:nvPr/>
          </p:nvSpPr>
          <p:spPr bwMode="auto">
            <a:xfrm>
              <a:off x="3190" y="2370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8692" name="Line 68"/>
            <p:cNvSpPr>
              <a:spLocks noChangeShapeType="1"/>
            </p:cNvSpPr>
            <p:nvPr/>
          </p:nvSpPr>
          <p:spPr bwMode="auto">
            <a:xfrm>
              <a:off x="3248" y="2372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8693" name="Line 69"/>
            <p:cNvSpPr>
              <a:spLocks noChangeShapeType="1"/>
            </p:cNvSpPr>
            <p:nvPr/>
          </p:nvSpPr>
          <p:spPr bwMode="auto">
            <a:xfrm>
              <a:off x="3306" y="2369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8694" name="Line 70"/>
            <p:cNvSpPr>
              <a:spLocks noChangeShapeType="1"/>
            </p:cNvSpPr>
            <p:nvPr/>
          </p:nvSpPr>
          <p:spPr bwMode="auto">
            <a:xfrm>
              <a:off x="3365" y="2371"/>
              <a:ext cx="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grpSp>
          <p:nvGrpSpPr>
            <p:cNvPr id="68695" name="Group 71"/>
            <p:cNvGrpSpPr>
              <a:grpSpLocks/>
            </p:cNvGrpSpPr>
            <p:nvPr/>
          </p:nvGrpSpPr>
          <p:grpSpPr bwMode="auto">
            <a:xfrm>
              <a:off x="4172" y="2178"/>
              <a:ext cx="227" cy="159"/>
              <a:chOff x="1494" y="2058"/>
              <a:chExt cx="227" cy="159"/>
            </a:xfrm>
          </p:grpSpPr>
          <p:sp>
            <p:nvSpPr>
              <p:cNvPr id="68699" name="Line 72"/>
              <p:cNvSpPr>
                <a:spLocks noChangeShapeType="1"/>
              </p:cNvSpPr>
              <p:nvPr/>
            </p:nvSpPr>
            <p:spPr bwMode="auto">
              <a:xfrm flipV="1">
                <a:off x="1494" y="2058"/>
                <a:ext cx="164" cy="1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68700" name="Line 73"/>
              <p:cNvSpPr>
                <a:spLocks noChangeShapeType="1"/>
              </p:cNvSpPr>
              <p:nvPr/>
            </p:nvSpPr>
            <p:spPr bwMode="auto">
              <a:xfrm>
                <a:off x="1656" y="2058"/>
                <a:ext cx="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</p:grpSp>
        <p:sp>
          <p:nvSpPr>
            <p:cNvPr id="68696" name="Rectangle 74"/>
            <p:cNvSpPr>
              <a:spLocks noChangeArrowheads="1"/>
            </p:cNvSpPr>
            <p:nvPr/>
          </p:nvSpPr>
          <p:spPr bwMode="auto">
            <a:xfrm>
              <a:off x="3371" y="2313"/>
              <a:ext cx="67" cy="37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7" name="Rectangle 75"/>
            <p:cNvSpPr>
              <a:spLocks noChangeArrowheads="1"/>
            </p:cNvSpPr>
            <p:nvPr/>
          </p:nvSpPr>
          <p:spPr bwMode="auto">
            <a:xfrm rot="5400000">
              <a:off x="3371" y="701"/>
              <a:ext cx="67" cy="47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8" name="Freeform 76"/>
            <p:cNvSpPr>
              <a:spLocks/>
            </p:cNvSpPr>
            <p:nvPr/>
          </p:nvSpPr>
          <p:spPr bwMode="auto">
            <a:xfrm>
              <a:off x="3308" y="527"/>
              <a:ext cx="93" cy="195"/>
            </a:xfrm>
            <a:custGeom>
              <a:avLst/>
              <a:gdLst>
                <a:gd name="T0" fmla="*/ 0 w 93"/>
                <a:gd name="T1" fmla="*/ 0 h 195"/>
                <a:gd name="T2" fmla="*/ 87 w 93"/>
                <a:gd name="T3" fmla="*/ 101 h 195"/>
                <a:gd name="T4" fmla="*/ 93 w 93"/>
                <a:gd name="T5" fmla="*/ 195 h 195"/>
                <a:gd name="T6" fmla="*/ 0 60000 65536"/>
                <a:gd name="T7" fmla="*/ 0 60000 65536"/>
                <a:gd name="T8" fmla="*/ 0 60000 65536"/>
                <a:gd name="T9" fmla="*/ 0 w 93"/>
                <a:gd name="T10" fmla="*/ 0 h 195"/>
                <a:gd name="T11" fmla="*/ 93 w 93"/>
                <a:gd name="T12" fmla="*/ 195 h 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3" h="195">
                  <a:moveTo>
                    <a:pt x="0" y="0"/>
                  </a:moveTo>
                  <a:lnTo>
                    <a:pt x="87" y="101"/>
                  </a:lnTo>
                  <a:lnTo>
                    <a:pt x="93" y="19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6353175" y="3530600"/>
            <a:ext cx="2036763" cy="1711325"/>
            <a:chOff x="3673" y="2359"/>
            <a:chExt cx="1283" cy="1078"/>
          </a:xfrm>
        </p:grpSpPr>
        <p:sp>
          <p:nvSpPr>
            <p:cNvPr id="68655" name="Oval 78"/>
            <p:cNvSpPr>
              <a:spLocks noChangeArrowheads="1"/>
            </p:cNvSpPr>
            <p:nvPr/>
          </p:nvSpPr>
          <p:spPr bwMode="auto">
            <a:xfrm>
              <a:off x="3673" y="2359"/>
              <a:ext cx="86" cy="8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8656" name="Group 79"/>
            <p:cNvGrpSpPr>
              <a:grpSpLocks/>
            </p:cNvGrpSpPr>
            <p:nvPr/>
          </p:nvGrpSpPr>
          <p:grpSpPr bwMode="auto">
            <a:xfrm>
              <a:off x="3680" y="2359"/>
              <a:ext cx="1276" cy="1078"/>
              <a:chOff x="3680" y="2359"/>
              <a:chExt cx="1276" cy="1078"/>
            </a:xfrm>
          </p:grpSpPr>
          <p:grpSp>
            <p:nvGrpSpPr>
              <p:cNvPr id="68657" name="Group 80"/>
              <p:cNvGrpSpPr>
                <a:grpSpLocks/>
              </p:cNvGrpSpPr>
              <p:nvPr/>
            </p:nvGrpSpPr>
            <p:grpSpPr bwMode="auto">
              <a:xfrm>
                <a:off x="3680" y="2359"/>
                <a:ext cx="1276" cy="1078"/>
                <a:chOff x="3683" y="2363"/>
                <a:chExt cx="1276" cy="1078"/>
              </a:xfrm>
            </p:grpSpPr>
            <p:sp>
              <p:nvSpPr>
                <p:cNvPr id="68659" name="Oval 81"/>
                <p:cNvSpPr>
                  <a:spLocks noChangeArrowheads="1"/>
                </p:cNvSpPr>
                <p:nvPr/>
              </p:nvSpPr>
              <p:spPr bwMode="auto">
                <a:xfrm>
                  <a:off x="4010" y="2544"/>
                  <a:ext cx="897" cy="8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68C52"/>
                    </a:gs>
                    <a:gs pos="100000">
                      <a:srgbClr val="5C412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660" name="Rectangle 82"/>
                <p:cNvSpPr>
                  <a:spLocks noChangeArrowheads="1"/>
                </p:cNvSpPr>
                <p:nvPr/>
              </p:nvSpPr>
              <p:spPr bwMode="auto">
                <a:xfrm>
                  <a:off x="4185" y="2724"/>
                  <a:ext cx="267" cy="558"/>
                </a:xfrm>
                <a:prstGeom prst="rect">
                  <a:avLst/>
                </a:prstGeom>
                <a:solidFill>
                  <a:srgbClr val="C0C0C0">
                    <a:alpha val="90979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661" name="Rectangle 83"/>
                <p:cNvSpPr>
                  <a:spLocks noChangeArrowheads="1"/>
                </p:cNvSpPr>
                <p:nvPr/>
              </p:nvSpPr>
              <p:spPr bwMode="auto">
                <a:xfrm>
                  <a:off x="4254" y="2801"/>
                  <a:ext cx="126" cy="411"/>
                </a:xfrm>
                <a:prstGeom prst="rect">
                  <a:avLst/>
                </a:prstGeom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662" name="Line 84"/>
                <p:cNvSpPr>
                  <a:spLocks noChangeShapeType="1"/>
                </p:cNvSpPr>
                <p:nvPr/>
              </p:nvSpPr>
              <p:spPr bwMode="auto">
                <a:xfrm flipH="1" flipV="1">
                  <a:off x="3726" y="2363"/>
                  <a:ext cx="818" cy="1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MY"/>
                </a:p>
              </p:txBody>
            </p:sp>
            <p:sp>
              <p:nvSpPr>
                <p:cNvPr id="68663" name="Freeform 85"/>
                <p:cNvSpPr>
                  <a:spLocks/>
                </p:cNvSpPr>
                <p:nvPr/>
              </p:nvSpPr>
              <p:spPr bwMode="auto">
                <a:xfrm>
                  <a:off x="4103" y="2547"/>
                  <a:ext cx="711" cy="177"/>
                </a:xfrm>
                <a:custGeom>
                  <a:avLst/>
                  <a:gdLst>
                    <a:gd name="T0" fmla="*/ 0 w 711"/>
                    <a:gd name="T1" fmla="*/ 177 h 177"/>
                    <a:gd name="T2" fmla="*/ 711 w 711"/>
                    <a:gd name="T3" fmla="*/ 177 h 177"/>
                    <a:gd name="T4" fmla="*/ 696 w 711"/>
                    <a:gd name="T5" fmla="*/ 161 h 177"/>
                    <a:gd name="T6" fmla="*/ 675 w 711"/>
                    <a:gd name="T7" fmla="*/ 138 h 177"/>
                    <a:gd name="T8" fmla="*/ 654 w 711"/>
                    <a:gd name="T9" fmla="*/ 117 h 177"/>
                    <a:gd name="T10" fmla="*/ 631 w 711"/>
                    <a:gd name="T11" fmla="*/ 99 h 177"/>
                    <a:gd name="T12" fmla="*/ 604 w 711"/>
                    <a:gd name="T13" fmla="*/ 78 h 177"/>
                    <a:gd name="T14" fmla="*/ 570 w 711"/>
                    <a:gd name="T15" fmla="*/ 57 h 177"/>
                    <a:gd name="T16" fmla="*/ 531 w 711"/>
                    <a:gd name="T17" fmla="*/ 38 h 177"/>
                    <a:gd name="T18" fmla="*/ 489 w 711"/>
                    <a:gd name="T19" fmla="*/ 23 h 177"/>
                    <a:gd name="T20" fmla="*/ 438 w 711"/>
                    <a:gd name="T21" fmla="*/ 9 h 177"/>
                    <a:gd name="T22" fmla="*/ 394 w 711"/>
                    <a:gd name="T23" fmla="*/ 2 h 177"/>
                    <a:gd name="T24" fmla="*/ 352 w 711"/>
                    <a:gd name="T25" fmla="*/ 0 h 177"/>
                    <a:gd name="T26" fmla="*/ 316 w 711"/>
                    <a:gd name="T27" fmla="*/ 3 h 177"/>
                    <a:gd name="T28" fmla="*/ 288 w 711"/>
                    <a:gd name="T29" fmla="*/ 5 h 177"/>
                    <a:gd name="T30" fmla="*/ 265 w 711"/>
                    <a:gd name="T31" fmla="*/ 8 h 177"/>
                    <a:gd name="T32" fmla="*/ 231 w 711"/>
                    <a:gd name="T33" fmla="*/ 15 h 177"/>
                    <a:gd name="T34" fmla="*/ 201 w 711"/>
                    <a:gd name="T35" fmla="*/ 27 h 177"/>
                    <a:gd name="T36" fmla="*/ 171 w 711"/>
                    <a:gd name="T37" fmla="*/ 38 h 177"/>
                    <a:gd name="T38" fmla="*/ 138 w 711"/>
                    <a:gd name="T39" fmla="*/ 54 h 177"/>
                    <a:gd name="T40" fmla="*/ 109 w 711"/>
                    <a:gd name="T41" fmla="*/ 74 h 177"/>
                    <a:gd name="T42" fmla="*/ 88 w 711"/>
                    <a:gd name="T43" fmla="*/ 87 h 177"/>
                    <a:gd name="T44" fmla="*/ 66 w 711"/>
                    <a:gd name="T45" fmla="*/ 104 h 177"/>
                    <a:gd name="T46" fmla="*/ 40 w 711"/>
                    <a:gd name="T47" fmla="*/ 128 h 177"/>
                    <a:gd name="T48" fmla="*/ 18 w 711"/>
                    <a:gd name="T49" fmla="*/ 150 h 177"/>
                    <a:gd name="T50" fmla="*/ 0 w 711"/>
                    <a:gd name="T51" fmla="*/ 177 h 17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11"/>
                    <a:gd name="T79" fmla="*/ 0 h 177"/>
                    <a:gd name="T80" fmla="*/ 711 w 711"/>
                    <a:gd name="T81" fmla="*/ 177 h 17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11" h="177">
                      <a:moveTo>
                        <a:pt x="0" y="177"/>
                      </a:moveTo>
                      <a:lnTo>
                        <a:pt x="711" y="177"/>
                      </a:lnTo>
                      <a:lnTo>
                        <a:pt x="696" y="161"/>
                      </a:lnTo>
                      <a:lnTo>
                        <a:pt x="675" y="138"/>
                      </a:lnTo>
                      <a:lnTo>
                        <a:pt x="654" y="117"/>
                      </a:lnTo>
                      <a:lnTo>
                        <a:pt x="631" y="99"/>
                      </a:lnTo>
                      <a:lnTo>
                        <a:pt x="604" y="78"/>
                      </a:lnTo>
                      <a:lnTo>
                        <a:pt x="570" y="57"/>
                      </a:lnTo>
                      <a:lnTo>
                        <a:pt x="531" y="38"/>
                      </a:lnTo>
                      <a:lnTo>
                        <a:pt x="489" y="23"/>
                      </a:lnTo>
                      <a:lnTo>
                        <a:pt x="438" y="9"/>
                      </a:lnTo>
                      <a:lnTo>
                        <a:pt x="394" y="2"/>
                      </a:lnTo>
                      <a:lnTo>
                        <a:pt x="352" y="0"/>
                      </a:lnTo>
                      <a:lnTo>
                        <a:pt x="316" y="3"/>
                      </a:lnTo>
                      <a:lnTo>
                        <a:pt x="288" y="5"/>
                      </a:lnTo>
                      <a:lnTo>
                        <a:pt x="265" y="8"/>
                      </a:lnTo>
                      <a:lnTo>
                        <a:pt x="231" y="15"/>
                      </a:lnTo>
                      <a:lnTo>
                        <a:pt x="201" y="27"/>
                      </a:lnTo>
                      <a:lnTo>
                        <a:pt x="171" y="38"/>
                      </a:lnTo>
                      <a:lnTo>
                        <a:pt x="138" y="54"/>
                      </a:lnTo>
                      <a:lnTo>
                        <a:pt x="109" y="74"/>
                      </a:lnTo>
                      <a:lnTo>
                        <a:pt x="88" y="87"/>
                      </a:lnTo>
                      <a:lnTo>
                        <a:pt x="66" y="104"/>
                      </a:lnTo>
                      <a:lnTo>
                        <a:pt x="40" y="128"/>
                      </a:lnTo>
                      <a:lnTo>
                        <a:pt x="18" y="150"/>
                      </a:lnTo>
                      <a:lnTo>
                        <a:pt x="0" y="177"/>
                      </a:lnTo>
                      <a:close/>
                    </a:path>
                  </a:pathLst>
                </a:custGeom>
                <a:solidFill>
                  <a:srgbClr val="FFFFF7">
                    <a:alpha val="9215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MY"/>
                </a:p>
              </p:txBody>
            </p:sp>
            <p:sp>
              <p:nvSpPr>
                <p:cNvPr id="68664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4444" y="2799"/>
                  <a:ext cx="515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 eaLnBrk="1" hangingPunct="1"/>
                  <a:r>
                    <a:rPr lang="en-US" sz="1600">
                      <a:cs typeface="Arial" charset="0"/>
                    </a:rPr>
                    <a:t>Waste </a:t>
                  </a:r>
                  <a:endParaRPr lang="en-US" sz="1800">
                    <a:cs typeface="Arial" charset="0"/>
                  </a:endParaRPr>
                </a:p>
                <a:p>
                  <a:pPr algn="l" eaLnBrk="1" hangingPunct="1"/>
                  <a:r>
                    <a:rPr lang="en-US" sz="1600">
                      <a:cs typeface="Arial" charset="0"/>
                    </a:rPr>
                    <a:t>form</a:t>
                  </a:r>
                  <a:endParaRPr lang="en-US" sz="1800"/>
                </a:p>
              </p:txBody>
            </p:sp>
            <p:sp>
              <p:nvSpPr>
                <p:cNvPr id="68665" name="Line 87"/>
                <p:cNvSpPr>
                  <a:spLocks noChangeShapeType="1"/>
                </p:cNvSpPr>
                <p:nvPr/>
              </p:nvSpPr>
              <p:spPr bwMode="auto">
                <a:xfrm>
                  <a:off x="3683" y="2430"/>
                  <a:ext cx="25" cy="5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MY"/>
                </a:p>
              </p:txBody>
            </p:sp>
            <p:sp>
              <p:nvSpPr>
                <p:cNvPr id="68666" name="Line 88"/>
                <p:cNvSpPr>
                  <a:spLocks noChangeShapeType="1"/>
                </p:cNvSpPr>
                <p:nvPr/>
              </p:nvSpPr>
              <p:spPr bwMode="auto">
                <a:xfrm>
                  <a:off x="3735" y="2534"/>
                  <a:ext cx="48" cy="1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MY"/>
                </a:p>
              </p:txBody>
            </p:sp>
            <p:sp>
              <p:nvSpPr>
                <p:cNvPr id="68667" name="Line 89"/>
                <p:cNvSpPr>
                  <a:spLocks noChangeShapeType="1"/>
                </p:cNvSpPr>
                <p:nvPr/>
              </p:nvSpPr>
              <p:spPr bwMode="auto">
                <a:xfrm>
                  <a:off x="3825" y="2717"/>
                  <a:ext cx="209" cy="4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MY"/>
                </a:p>
              </p:txBody>
            </p:sp>
            <p:sp>
              <p:nvSpPr>
                <p:cNvPr id="68668" name="Line 90"/>
                <p:cNvSpPr>
                  <a:spLocks noChangeShapeType="1"/>
                </p:cNvSpPr>
                <p:nvPr/>
              </p:nvSpPr>
              <p:spPr bwMode="auto">
                <a:xfrm>
                  <a:off x="4358" y="2907"/>
                  <a:ext cx="126" cy="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MY"/>
                </a:p>
              </p:txBody>
            </p:sp>
          </p:grpSp>
          <p:sp>
            <p:nvSpPr>
              <p:cNvPr id="68658" name="Line 91"/>
              <p:cNvSpPr>
                <a:spLocks noChangeShapeType="1"/>
              </p:cNvSpPr>
              <p:nvPr/>
            </p:nvSpPr>
            <p:spPr bwMode="auto">
              <a:xfrm>
                <a:off x="4100" y="2724"/>
                <a:ext cx="7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</p:grpSp>
      </p:grpSp>
      <p:sp>
        <p:nvSpPr>
          <p:cNvPr id="68652" name="Text Box 93"/>
          <p:cNvSpPr txBox="1">
            <a:spLocks noChangeArrowheads="1"/>
          </p:cNvSpPr>
          <p:nvPr/>
        </p:nvSpPr>
        <p:spPr bwMode="auto">
          <a:xfrm>
            <a:off x="304800" y="304800"/>
            <a:ext cx="411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/>
              <a:t>Hazards of nuclear energy</a:t>
            </a:r>
          </a:p>
        </p:txBody>
      </p:sp>
      <p:sp>
        <p:nvSpPr>
          <p:cNvPr id="68653" name="Line 94"/>
          <p:cNvSpPr>
            <a:spLocks noChangeShapeType="1"/>
          </p:cNvSpPr>
          <p:nvPr/>
        </p:nvSpPr>
        <p:spPr bwMode="auto">
          <a:xfrm flipV="1">
            <a:off x="381000" y="1371600"/>
            <a:ext cx="388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8654" name="Text Box 95"/>
          <p:cNvSpPr txBox="1">
            <a:spLocks noChangeArrowheads="1"/>
          </p:cNvSpPr>
          <p:nvPr/>
        </p:nvSpPr>
        <p:spPr bwMode="auto">
          <a:xfrm>
            <a:off x="381000" y="1524000"/>
            <a:ext cx="4114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Other hazards: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b="1"/>
              <a:t> Nuclear waste disposal;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b="1"/>
              <a:t> Uranium mining;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b="1"/>
              <a:t> Nuclear terrorism.</a:t>
            </a:r>
          </a:p>
        </p:txBody>
      </p:sp>
    </p:spTree>
    <p:extLst>
      <p:ext uri="{BB962C8B-B14F-4D97-AF65-F5344CB8AC3E}">
        <p14:creationId xmlns:p14="http://schemas.microsoft.com/office/powerpoint/2010/main" val="357661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23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"/>
          <a:stretch>
            <a:fillRect/>
          </a:stretch>
        </p:blipFill>
        <p:spPr bwMode="auto">
          <a:xfrm>
            <a:off x="609600" y="381000"/>
            <a:ext cx="74676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000"/>
              <a:t>23.4</a:t>
            </a:r>
          </a:p>
        </p:txBody>
      </p:sp>
    </p:spTree>
    <p:extLst>
      <p:ext uri="{BB962C8B-B14F-4D97-AF65-F5344CB8AC3E}">
        <p14:creationId xmlns:p14="http://schemas.microsoft.com/office/powerpoint/2010/main" val="23055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534400" cy="641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latin typeface="Calibri" pitchFamily="34" charset="0"/>
              </a:rPr>
              <a:t>Nuclear Fusion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0" y="914400"/>
            <a:ext cx="457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b="1">
                <a:latin typeface="Calibri" pitchFamily="34" charset="0"/>
                <a:cs typeface="Arial" charset="0"/>
              </a:rPr>
              <a:t>combining of two nuclei to form one nucleus of larger mass.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b="1">
                <a:latin typeface="Calibri" pitchFamily="34" charset="0"/>
                <a:cs typeface="Arial" charset="0"/>
              </a:rPr>
              <a:t>thermonuclear reaction – requires temp of 40,000,000 K to sustain.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b="1">
                <a:latin typeface="Calibri" pitchFamily="34" charset="0"/>
                <a:cs typeface="Arial" charset="0"/>
              </a:rPr>
              <a:t>1 g of fusion fuel = 20 tons of coal.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b="1">
                <a:latin typeface="Calibri" pitchFamily="34" charset="0"/>
                <a:cs typeface="Arial" charset="0"/>
              </a:rPr>
              <a:t>occurs naturally in star.</a:t>
            </a:r>
            <a:endParaRPr lang="en-US" sz="2800" b="1">
              <a:latin typeface="Calibri" pitchFamily="34" charset="0"/>
            </a:endParaRPr>
          </a:p>
        </p:txBody>
      </p:sp>
      <p:pic>
        <p:nvPicPr>
          <p:cNvPr id="197637" name="Picture 5" descr="fusion re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t="12975" b="7671"/>
          <a:stretch>
            <a:fillRect/>
          </a:stretch>
        </p:blipFill>
        <p:spPr bwMode="auto">
          <a:xfrm>
            <a:off x="4648200" y="990600"/>
            <a:ext cx="4122738" cy="4419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943600" y="5486400"/>
            <a:ext cx="1930400" cy="1193800"/>
            <a:chOff x="2200" y="3328"/>
            <a:chExt cx="1368" cy="752"/>
          </a:xfrm>
        </p:grpSpPr>
        <p:sp>
          <p:nvSpPr>
            <p:cNvPr id="18440" name="AutoShape 7"/>
            <p:cNvSpPr>
              <a:spLocks noChangeArrowheads="1"/>
            </p:cNvSpPr>
            <p:nvPr/>
          </p:nvSpPr>
          <p:spPr bwMode="auto">
            <a:xfrm>
              <a:off x="2200" y="3328"/>
              <a:ext cx="1368" cy="7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3A9FF"/>
                </a:gs>
                <a:gs pos="50000">
                  <a:srgbClr val="FFFFFF"/>
                </a:gs>
                <a:gs pos="100000">
                  <a:srgbClr val="53A9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434" name="Object 8"/>
            <p:cNvGraphicFramePr>
              <a:graphicFrameLocks noChangeAspect="1"/>
            </p:cNvGraphicFramePr>
            <p:nvPr/>
          </p:nvGraphicFramePr>
          <p:xfrm>
            <a:off x="2268" y="3426"/>
            <a:ext cx="1233" cy="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4" imgW="508000" imgH="228600" progId="Equation.3">
                    <p:embed/>
                  </p:oleObj>
                </mc:Choice>
                <mc:Fallback>
                  <p:oleObj name="Equation" r:id="rId4" imgW="508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8" y="3426"/>
                          <a:ext cx="1233" cy="5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8439" name="Picture 9" descr="CHA560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244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48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7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7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7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33400"/>
            <a:ext cx="6858000" cy="5410200"/>
          </a:xfrm>
          <a:noFill/>
        </p:spPr>
        <p:txBody>
          <a:bodyPr/>
          <a:lstStyle/>
          <a:p>
            <a:pPr eaLnBrk="1" hangingPunct="1"/>
            <a:r>
              <a:rPr lang="en-US" sz="2800" b="1" smtClean="0">
                <a:latin typeface="Calibri" pitchFamily="34" charset="0"/>
              </a:rPr>
              <a:t>Fusion would be a superior method of generating power:</a:t>
            </a:r>
          </a:p>
          <a:p>
            <a:pPr lvl="1" eaLnBrk="1" hangingPunct="1"/>
            <a:r>
              <a:rPr lang="en-US" sz="2400" b="1" smtClean="0">
                <a:latin typeface="Calibri" pitchFamily="34" charset="0"/>
              </a:rPr>
              <a:t>The good news is that the products of the reaction are </a:t>
            </a:r>
            <a:r>
              <a:rPr lang="en-US" sz="2400" b="1" smtClean="0">
                <a:solidFill>
                  <a:srgbClr val="008000"/>
                </a:solidFill>
                <a:latin typeface="Calibri" pitchFamily="34" charset="0"/>
              </a:rPr>
              <a:t>not radioactive</a:t>
            </a:r>
            <a:r>
              <a:rPr lang="en-US" sz="2400" b="1" smtClean="0">
                <a:latin typeface="Calibri" pitchFamily="34" charset="0"/>
              </a:rPr>
              <a:t>.</a:t>
            </a:r>
          </a:p>
          <a:p>
            <a:pPr lvl="1" eaLnBrk="1" hangingPunct="1"/>
            <a:r>
              <a:rPr lang="en-US" sz="2400" b="1" smtClean="0">
                <a:latin typeface="Calibri" pitchFamily="34" charset="0"/>
              </a:rPr>
              <a:t>The bad news is that in order to achieve fusion, the material must be in the plasma state at several million Kelvins. Attempt of ‘</a:t>
            </a:r>
            <a:r>
              <a:rPr lang="en-US" sz="2400" b="1" smtClean="0">
                <a:solidFill>
                  <a:srgbClr val="FF0000"/>
                </a:solidFill>
                <a:latin typeface="Calibri" pitchFamily="34" charset="0"/>
              </a:rPr>
              <a:t>cold fusion</a:t>
            </a:r>
            <a:r>
              <a:rPr lang="en-US" sz="2400" b="1" smtClean="0">
                <a:latin typeface="Calibri" pitchFamily="34" charset="0"/>
              </a:rPr>
              <a:t>’ have failed and ‘</a:t>
            </a:r>
            <a:r>
              <a:rPr lang="en-US" sz="2400" b="1" smtClean="0">
                <a:solidFill>
                  <a:schemeClr val="accent2"/>
                </a:solidFill>
                <a:latin typeface="Calibri" pitchFamily="34" charset="0"/>
              </a:rPr>
              <a:t>hot fusion</a:t>
            </a:r>
            <a:r>
              <a:rPr lang="en-US" sz="2400" b="1" smtClean="0">
                <a:latin typeface="Calibri" pitchFamily="34" charset="0"/>
              </a:rPr>
              <a:t>’ is difficult to contain.</a:t>
            </a:r>
          </a:p>
          <a:p>
            <a:pPr lvl="1" eaLnBrk="1" hangingPunct="1"/>
            <a:r>
              <a:rPr lang="en-US" sz="2400" b="1" smtClean="0">
                <a:latin typeface="Calibri" pitchFamily="34" charset="0"/>
              </a:rPr>
              <a:t>Tokamak apparatus shows promise for carrying out these reactions.</a:t>
            </a:r>
          </a:p>
          <a:p>
            <a:pPr lvl="1" eaLnBrk="1" hangingPunct="1"/>
            <a:r>
              <a:rPr lang="en-US" sz="2400" b="1" smtClean="0">
                <a:latin typeface="Calibri" pitchFamily="34" charset="0"/>
              </a:rPr>
              <a:t>Magnetic fields are used to heat the material.</a:t>
            </a:r>
          </a:p>
        </p:txBody>
      </p:sp>
      <p:pic>
        <p:nvPicPr>
          <p:cNvPr id="69635" name="Picture 9" descr="MCj039737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47800"/>
            <a:ext cx="1819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3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3" descr="CHA56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8"/>
          <a:stretch>
            <a:fillRect/>
          </a:stretch>
        </p:blipFill>
        <p:spPr bwMode="auto">
          <a:xfrm>
            <a:off x="4038600" y="3095625"/>
            <a:ext cx="50292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000"/>
              <a:t>23.6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3206750" y="65088"/>
            <a:ext cx="2755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sng"/>
              <a:t>Nuclear Fusion</a:t>
            </a:r>
          </a:p>
        </p:txBody>
      </p:sp>
      <p:grpSp>
        <p:nvGrpSpPr>
          <p:cNvPr id="70661" name="Group 10"/>
          <p:cNvGrpSpPr>
            <a:grpSpLocks/>
          </p:cNvGrpSpPr>
          <p:nvPr/>
        </p:nvGrpSpPr>
        <p:grpSpPr bwMode="auto">
          <a:xfrm>
            <a:off x="152400" y="1485900"/>
            <a:ext cx="3073400" cy="538163"/>
            <a:chOff x="1272" y="1177"/>
            <a:chExt cx="1936" cy="339"/>
          </a:xfrm>
        </p:grpSpPr>
        <p:sp>
          <p:nvSpPr>
            <p:cNvPr id="70681" name="Text Box 4"/>
            <p:cNvSpPr txBox="1">
              <a:spLocks noChangeArrowheads="1"/>
            </p:cNvSpPr>
            <p:nvPr/>
          </p:nvSpPr>
          <p:spPr bwMode="auto">
            <a:xfrm>
              <a:off x="1286" y="1177"/>
              <a:ext cx="1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baseline="30000"/>
                <a:t>2</a:t>
              </a:r>
              <a:r>
                <a:rPr lang="en-US"/>
                <a:t>H + </a:t>
              </a:r>
              <a:r>
                <a:rPr lang="en-US" baseline="30000"/>
                <a:t>2</a:t>
              </a:r>
              <a:r>
                <a:rPr lang="en-US"/>
                <a:t>H          </a:t>
              </a:r>
              <a:r>
                <a:rPr lang="en-US" baseline="30000"/>
                <a:t>3</a:t>
              </a:r>
              <a:r>
                <a:rPr lang="en-US"/>
                <a:t>H + </a:t>
              </a:r>
              <a:r>
                <a:rPr lang="en-US" baseline="30000"/>
                <a:t>1</a:t>
              </a:r>
              <a:r>
                <a:rPr lang="en-US"/>
                <a:t>H</a:t>
              </a:r>
              <a:endParaRPr lang="en-US" baseline="30000"/>
            </a:p>
          </p:txBody>
        </p:sp>
        <p:sp>
          <p:nvSpPr>
            <p:cNvPr id="70682" name="Text Box 5"/>
            <p:cNvSpPr txBox="1">
              <a:spLocks noChangeArrowheads="1"/>
            </p:cNvSpPr>
            <p:nvPr/>
          </p:nvSpPr>
          <p:spPr bwMode="auto">
            <a:xfrm>
              <a:off x="1272" y="130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sz="1600"/>
                <a:t>1</a:t>
              </a:r>
            </a:p>
          </p:txBody>
        </p:sp>
        <p:sp>
          <p:nvSpPr>
            <p:cNvPr id="70683" name="Text Box 6"/>
            <p:cNvSpPr txBox="1">
              <a:spLocks noChangeArrowheads="1"/>
            </p:cNvSpPr>
            <p:nvPr/>
          </p:nvSpPr>
          <p:spPr bwMode="auto">
            <a:xfrm>
              <a:off x="1704" y="130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sz="1600"/>
                <a:t>1</a:t>
              </a:r>
            </a:p>
          </p:txBody>
        </p:sp>
        <p:sp>
          <p:nvSpPr>
            <p:cNvPr id="70684" name="Text Box 7"/>
            <p:cNvSpPr txBox="1">
              <a:spLocks noChangeArrowheads="1"/>
            </p:cNvSpPr>
            <p:nvPr/>
          </p:nvSpPr>
          <p:spPr bwMode="auto">
            <a:xfrm>
              <a:off x="2448" y="12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sz="1600"/>
                <a:t>1</a:t>
              </a:r>
            </a:p>
          </p:txBody>
        </p:sp>
        <p:sp>
          <p:nvSpPr>
            <p:cNvPr id="70685" name="Text Box 8"/>
            <p:cNvSpPr txBox="1">
              <a:spLocks noChangeArrowheads="1"/>
            </p:cNvSpPr>
            <p:nvPr/>
          </p:nvSpPr>
          <p:spPr bwMode="auto">
            <a:xfrm>
              <a:off x="2888" y="130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sz="1600"/>
                <a:t>1</a:t>
              </a:r>
            </a:p>
          </p:txBody>
        </p:sp>
        <p:sp>
          <p:nvSpPr>
            <p:cNvPr id="70686" name="Line 9"/>
            <p:cNvSpPr>
              <a:spLocks noChangeShapeType="1"/>
            </p:cNvSpPr>
            <p:nvPr/>
          </p:nvSpPr>
          <p:spPr bwMode="auto">
            <a:xfrm>
              <a:off x="2024" y="132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70662" name="Text Box 11"/>
          <p:cNvSpPr txBox="1">
            <a:spLocks noChangeArrowheads="1"/>
          </p:cNvSpPr>
          <p:nvPr/>
        </p:nvSpPr>
        <p:spPr bwMode="auto">
          <a:xfrm>
            <a:off x="506413" y="1030288"/>
            <a:ext cx="2389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sng"/>
              <a:t>Fusion Reaction</a:t>
            </a:r>
          </a:p>
        </p:txBody>
      </p:sp>
      <p:sp>
        <p:nvSpPr>
          <p:cNvPr id="70663" name="Text Box 12"/>
          <p:cNvSpPr txBox="1">
            <a:spLocks noChangeArrowheads="1"/>
          </p:cNvSpPr>
          <p:nvPr/>
        </p:nvSpPr>
        <p:spPr bwMode="auto">
          <a:xfrm>
            <a:off x="3657600" y="1030288"/>
            <a:ext cx="2525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u="sng"/>
              <a:t>Energy Released</a:t>
            </a:r>
          </a:p>
        </p:txBody>
      </p:sp>
      <p:grpSp>
        <p:nvGrpSpPr>
          <p:cNvPr id="70664" name="Group 20"/>
          <p:cNvGrpSpPr>
            <a:grpSpLocks/>
          </p:cNvGrpSpPr>
          <p:nvPr/>
        </p:nvGrpSpPr>
        <p:grpSpPr bwMode="auto">
          <a:xfrm>
            <a:off x="152400" y="2168525"/>
            <a:ext cx="3192463" cy="538163"/>
            <a:chOff x="240" y="1389"/>
            <a:chExt cx="2011" cy="339"/>
          </a:xfrm>
        </p:grpSpPr>
        <p:sp>
          <p:nvSpPr>
            <p:cNvPr id="70675" name="Text Box 14"/>
            <p:cNvSpPr txBox="1">
              <a:spLocks noChangeArrowheads="1"/>
            </p:cNvSpPr>
            <p:nvPr/>
          </p:nvSpPr>
          <p:spPr bwMode="auto">
            <a:xfrm>
              <a:off x="254" y="1389"/>
              <a:ext cx="19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baseline="30000"/>
                <a:t>2</a:t>
              </a:r>
              <a:r>
                <a:rPr lang="en-US"/>
                <a:t>H + </a:t>
              </a:r>
              <a:r>
                <a:rPr lang="en-US" baseline="30000"/>
                <a:t>3</a:t>
              </a:r>
              <a:r>
                <a:rPr lang="en-US"/>
                <a:t>H          </a:t>
              </a:r>
              <a:r>
                <a:rPr lang="en-US" baseline="30000"/>
                <a:t>4</a:t>
              </a:r>
              <a:r>
                <a:rPr lang="en-US"/>
                <a:t>He + </a:t>
              </a:r>
              <a:r>
                <a:rPr lang="en-US" baseline="30000"/>
                <a:t>1</a:t>
              </a:r>
              <a:r>
                <a:rPr lang="en-US"/>
                <a:t>n</a:t>
              </a:r>
              <a:endParaRPr lang="en-US" baseline="30000"/>
            </a:p>
          </p:txBody>
        </p:sp>
        <p:sp>
          <p:nvSpPr>
            <p:cNvPr id="70676" name="Text Box 15"/>
            <p:cNvSpPr txBox="1">
              <a:spLocks noChangeArrowheads="1"/>
            </p:cNvSpPr>
            <p:nvPr/>
          </p:nvSpPr>
          <p:spPr bwMode="auto">
            <a:xfrm>
              <a:off x="240" y="151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1</a:t>
              </a:r>
            </a:p>
          </p:txBody>
        </p:sp>
        <p:sp>
          <p:nvSpPr>
            <p:cNvPr id="70677" name="Text Box 16"/>
            <p:cNvSpPr txBox="1">
              <a:spLocks noChangeArrowheads="1"/>
            </p:cNvSpPr>
            <p:nvPr/>
          </p:nvSpPr>
          <p:spPr bwMode="auto">
            <a:xfrm>
              <a:off x="672" y="151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1</a:t>
              </a:r>
            </a:p>
          </p:txBody>
        </p:sp>
        <p:sp>
          <p:nvSpPr>
            <p:cNvPr id="70678" name="Text Box 17"/>
            <p:cNvSpPr txBox="1">
              <a:spLocks noChangeArrowheads="1"/>
            </p:cNvSpPr>
            <p:nvPr/>
          </p:nvSpPr>
          <p:spPr bwMode="auto">
            <a:xfrm>
              <a:off x="1416" y="150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2</a:t>
              </a:r>
            </a:p>
          </p:txBody>
        </p:sp>
        <p:sp>
          <p:nvSpPr>
            <p:cNvPr id="70679" name="Text Box 18"/>
            <p:cNvSpPr txBox="1">
              <a:spLocks noChangeArrowheads="1"/>
            </p:cNvSpPr>
            <p:nvPr/>
          </p:nvSpPr>
          <p:spPr bwMode="auto">
            <a:xfrm>
              <a:off x="1957" y="151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0</a:t>
              </a:r>
            </a:p>
          </p:txBody>
        </p:sp>
        <p:sp>
          <p:nvSpPr>
            <p:cNvPr id="70680" name="Line 19"/>
            <p:cNvSpPr>
              <a:spLocks noChangeShapeType="1"/>
            </p:cNvSpPr>
            <p:nvPr/>
          </p:nvSpPr>
          <p:spPr bwMode="auto">
            <a:xfrm>
              <a:off x="992" y="154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70665" name="Group 28"/>
          <p:cNvGrpSpPr>
            <a:grpSpLocks/>
          </p:cNvGrpSpPr>
          <p:nvPr/>
        </p:nvGrpSpPr>
        <p:grpSpPr bwMode="auto">
          <a:xfrm>
            <a:off x="152400" y="2814638"/>
            <a:ext cx="2728913" cy="538162"/>
            <a:chOff x="254" y="1773"/>
            <a:chExt cx="1719" cy="339"/>
          </a:xfrm>
        </p:grpSpPr>
        <p:sp>
          <p:nvSpPr>
            <p:cNvPr id="70670" name="Text Box 22"/>
            <p:cNvSpPr txBox="1">
              <a:spLocks noChangeArrowheads="1"/>
            </p:cNvSpPr>
            <p:nvPr/>
          </p:nvSpPr>
          <p:spPr bwMode="auto">
            <a:xfrm>
              <a:off x="254" y="1773"/>
              <a:ext cx="17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baseline="30000"/>
                <a:t>6</a:t>
              </a:r>
              <a:r>
                <a:rPr lang="en-US"/>
                <a:t>Li + </a:t>
              </a:r>
              <a:r>
                <a:rPr lang="en-US" baseline="30000"/>
                <a:t>2</a:t>
              </a:r>
              <a:r>
                <a:rPr lang="en-US"/>
                <a:t>H         2 </a:t>
              </a:r>
              <a:r>
                <a:rPr lang="en-US" baseline="30000"/>
                <a:t>4</a:t>
              </a:r>
              <a:r>
                <a:rPr lang="en-US"/>
                <a:t>He</a:t>
              </a:r>
              <a:endParaRPr lang="en-US" baseline="30000"/>
            </a:p>
          </p:txBody>
        </p:sp>
        <p:sp>
          <p:nvSpPr>
            <p:cNvPr id="70671" name="Text Box 23"/>
            <p:cNvSpPr txBox="1">
              <a:spLocks noChangeArrowheads="1"/>
            </p:cNvSpPr>
            <p:nvPr/>
          </p:nvSpPr>
          <p:spPr bwMode="auto">
            <a:xfrm>
              <a:off x="256" y="189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3</a:t>
              </a:r>
            </a:p>
          </p:txBody>
        </p:sp>
        <p:sp>
          <p:nvSpPr>
            <p:cNvPr id="70672" name="Text Box 24"/>
            <p:cNvSpPr txBox="1">
              <a:spLocks noChangeArrowheads="1"/>
            </p:cNvSpPr>
            <p:nvPr/>
          </p:nvSpPr>
          <p:spPr bwMode="auto">
            <a:xfrm>
              <a:off x="672" y="190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1</a:t>
              </a:r>
            </a:p>
          </p:txBody>
        </p:sp>
        <p:sp>
          <p:nvSpPr>
            <p:cNvPr id="70673" name="Text Box 25"/>
            <p:cNvSpPr txBox="1">
              <a:spLocks noChangeArrowheads="1"/>
            </p:cNvSpPr>
            <p:nvPr/>
          </p:nvSpPr>
          <p:spPr bwMode="auto">
            <a:xfrm>
              <a:off x="1549" y="189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2</a:t>
              </a:r>
            </a:p>
          </p:txBody>
        </p:sp>
        <p:sp>
          <p:nvSpPr>
            <p:cNvPr id="70674" name="Line 27"/>
            <p:cNvSpPr>
              <a:spLocks noChangeShapeType="1"/>
            </p:cNvSpPr>
            <p:nvPr/>
          </p:nvSpPr>
          <p:spPr bwMode="auto">
            <a:xfrm>
              <a:off x="992" y="192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70666" name="Text Box 29"/>
          <p:cNvSpPr txBox="1">
            <a:spLocks noChangeArrowheads="1"/>
          </p:cNvSpPr>
          <p:nvPr/>
        </p:nvSpPr>
        <p:spPr bwMode="auto">
          <a:xfrm>
            <a:off x="4021138" y="1525588"/>
            <a:ext cx="1798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/>
              <a:t>6.3 x 10</a:t>
            </a:r>
            <a:r>
              <a:rPr lang="en-US" baseline="30000"/>
              <a:t>-13</a:t>
            </a:r>
            <a:r>
              <a:rPr lang="en-US"/>
              <a:t> J</a:t>
            </a:r>
          </a:p>
        </p:txBody>
      </p:sp>
      <p:sp>
        <p:nvSpPr>
          <p:cNvPr id="70667" name="Text Box 30"/>
          <p:cNvSpPr txBox="1">
            <a:spLocks noChangeArrowheads="1"/>
          </p:cNvSpPr>
          <p:nvPr/>
        </p:nvSpPr>
        <p:spPr bwMode="auto">
          <a:xfrm>
            <a:off x="4021138" y="2133600"/>
            <a:ext cx="1798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/>
              <a:t>2.8 x 10</a:t>
            </a:r>
            <a:r>
              <a:rPr lang="en-US" baseline="30000"/>
              <a:t>-12</a:t>
            </a:r>
            <a:r>
              <a:rPr lang="en-US"/>
              <a:t> J</a:t>
            </a:r>
          </a:p>
        </p:txBody>
      </p:sp>
      <p:sp>
        <p:nvSpPr>
          <p:cNvPr id="70668" name="Text Box 31"/>
          <p:cNvSpPr txBox="1">
            <a:spLocks noChangeArrowheads="1"/>
          </p:cNvSpPr>
          <p:nvPr/>
        </p:nvSpPr>
        <p:spPr bwMode="auto">
          <a:xfrm>
            <a:off x="4021138" y="2743200"/>
            <a:ext cx="1798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/>
              <a:t>3.6 x 10</a:t>
            </a:r>
            <a:r>
              <a:rPr lang="en-US" baseline="30000"/>
              <a:t>-12</a:t>
            </a:r>
            <a:r>
              <a:rPr lang="en-US"/>
              <a:t> J</a:t>
            </a:r>
          </a:p>
        </p:txBody>
      </p:sp>
      <p:sp>
        <p:nvSpPr>
          <p:cNvPr id="70669" name="Text Box 34"/>
          <p:cNvSpPr txBox="1">
            <a:spLocks noChangeArrowheads="1"/>
          </p:cNvSpPr>
          <p:nvPr/>
        </p:nvSpPr>
        <p:spPr bwMode="auto">
          <a:xfrm>
            <a:off x="533400" y="3886200"/>
            <a:ext cx="3276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Tokamak magnetic plasma confinement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(plasma = gaseous mixture of positive ions and electrons)</a:t>
            </a:r>
          </a:p>
        </p:txBody>
      </p:sp>
    </p:spTree>
    <p:extLst>
      <p:ext uri="{BB962C8B-B14F-4D97-AF65-F5344CB8AC3E}">
        <p14:creationId xmlns:p14="http://schemas.microsoft.com/office/powerpoint/2010/main" val="12668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21_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1"/>
          <a:stretch>
            <a:fillRect/>
          </a:stretch>
        </p:blipFill>
        <p:spPr>
          <a:xfrm>
            <a:off x="990600" y="766763"/>
            <a:ext cx="6934200" cy="5470525"/>
          </a:xfrm>
        </p:spPr>
      </p:pic>
      <p:sp>
        <p:nvSpPr>
          <p:cNvPr id="71683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Tokamak magnetic plasma confinement</a:t>
            </a:r>
          </a:p>
        </p:txBody>
      </p:sp>
    </p:spTree>
    <p:extLst>
      <p:ext uri="{BB962C8B-B14F-4D97-AF65-F5344CB8AC3E}">
        <p14:creationId xmlns:p14="http://schemas.microsoft.com/office/powerpoint/2010/main" val="32930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4" descr="fission &amp; 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685800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0" y="4267200"/>
            <a:ext cx="43434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baseline="30000">
                <a:latin typeface="Calibri" pitchFamily="34" charset="0"/>
                <a:cs typeface="Arial" charset="0"/>
              </a:rPr>
              <a:t>235</a:t>
            </a:r>
            <a:r>
              <a:rPr lang="en-US" b="1">
                <a:latin typeface="Calibri" pitchFamily="34" charset="0"/>
                <a:cs typeface="Arial" charset="0"/>
              </a:rPr>
              <a:t>U is limited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>
                <a:latin typeface="Calibri" pitchFamily="34" charset="0"/>
                <a:cs typeface="Arial" charset="0"/>
              </a:rPr>
              <a:t>danger of meltdown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>
                <a:latin typeface="Calibri" pitchFamily="34" charset="0"/>
                <a:cs typeface="Arial" charset="0"/>
              </a:rPr>
              <a:t>toxic waste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>
                <a:latin typeface="Calibri" pitchFamily="34" charset="0"/>
                <a:cs typeface="Arial" charset="0"/>
              </a:rPr>
              <a:t>thermal pollution </a:t>
            </a:r>
            <a:r>
              <a:rPr lang="en-US" sz="2000" b="1">
                <a:latin typeface="Calibri" pitchFamily="34" charset="0"/>
                <a:cs typeface="Arial" charset="0"/>
              </a:rPr>
              <a:t>(</a:t>
            </a:r>
            <a:r>
              <a:rPr lang="en-US" sz="2000" b="1">
                <a:latin typeface="Calibri" pitchFamily="34" charset="0"/>
              </a:rPr>
              <a:t>temperature change in natural water bodies caused by human influence)</a:t>
            </a:r>
            <a:r>
              <a:rPr lang="en-US" sz="2000">
                <a:latin typeface="Calibri" pitchFamily="34" charset="0"/>
              </a:rPr>
              <a:t> </a:t>
            </a:r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5099050" y="3962400"/>
            <a:ext cx="404495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>
                <a:latin typeface="Calibri" pitchFamily="34" charset="0"/>
                <a:cs typeface="Arial" charset="0"/>
              </a:rPr>
              <a:t>fuel is abundant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>
                <a:latin typeface="Calibri" pitchFamily="34" charset="0"/>
                <a:cs typeface="Arial" charset="0"/>
              </a:rPr>
              <a:t>no danger of meltdown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>
                <a:latin typeface="Calibri" pitchFamily="34" charset="0"/>
                <a:cs typeface="Arial" charset="0"/>
              </a:rPr>
              <a:t>no toxic waste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>
                <a:latin typeface="Calibri" pitchFamily="34" charset="0"/>
                <a:cs typeface="Arial" charset="0"/>
              </a:rPr>
              <a:t>not yet sustainable </a:t>
            </a:r>
            <a:r>
              <a:rPr lang="en-US" sz="2000" b="1">
                <a:latin typeface="Calibri" pitchFamily="34" charset="0"/>
                <a:cs typeface="Arial" charset="0"/>
              </a:rPr>
              <a:t>(</a:t>
            </a:r>
            <a:r>
              <a:rPr lang="en-US" sz="2000" b="1">
                <a:latin typeface="Calibri" pitchFamily="34" charset="0"/>
              </a:rPr>
              <a:t>meeting the needs of the present without compromising the needs of future</a:t>
            </a:r>
            <a:r>
              <a:rPr lang="en-US" b="1">
                <a:latin typeface="Calibri" pitchFamily="34" charset="0"/>
              </a:rPr>
              <a:t> </a:t>
            </a:r>
            <a:r>
              <a:rPr lang="en-US" sz="2000" b="1">
                <a:latin typeface="Calibri" pitchFamily="34" charset="0"/>
              </a:rPr>
              <a:t>generations)</a:t>
            </a:r>
            <a:r>
              <a:rPr lang="en-US" sz="2000">
                <a:latin typeface="Calibri" pitchFamily="34" charset="0"/>
              </a:rPr>
              <a:t> </a:t>
            </a:r>
          </a:p>
        </p:txBody>
      </p:sp>
      <p:sp>
        <p:nvSpPr>
          <p:cNvPr id="76805" name="Text Box 19"/>
          <p:cNvSpPr txBox="1">
            <a:spLocks noChangeArrowheads="1"/>
          </p:cNvSpPr>
          <p:nvPr/>
        </p:nvSpPr>
        <p:spPr bwMode="auto">
          <a:xfrm>
            <a:off x="152400" y="152400"/>
            <a:ext cx="8686800" cy="584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Calibri" pitchFamily="34" charset="0"/>
              </a:rPr>
              <a:t>Fission vs. Fusion</a:t>
            </a:r>
          </a:p>
        </p:txBody>
      </p:sp>
      <p:sp>
        <p:nvSpPr>
          <p:cNvPr id="72710" name="Line 21"/>
          <p:cNvSpPr>
            <a:spLocks noChangeShapeType="1"/>
          </p:cNvSpPr>
          <p:nvPr/>
        </p:nvSpPr>
        <p:spPr bwMode="auto">
          <a:xfrm>
            <a:off x="4419600" y="4191000"/>
            <a:ext cx="0" cy="2514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792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5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5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5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5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5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5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5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5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6" grpId="0" build="p" autoUpdateAnimBg="0"/>
      <p:bldP spid="19559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381000" y="685800"/>
            <a:ext cx="4343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Nuclear power produces needed energy, but nuclear waste threatens our future.</a:t>
            </a: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609600" y="4419600"/>
            <a:ext cx="3149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Nuclear weapons make us strong, but dirty bombs make us vulnerable.</a:t>
            </a:r>
          </a:p>
        </p:txBody>
      </p:sp>
      <p:pic>
        <p:nvPicPr>
          <p:cNvPr id="73732" name="Picture 9" descr="Image:Nuclear Power Plant Catten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11" descr="nuclear waste">
            <a:hlinkClick r:id="rId4" tooltip="nuclear wast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1905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13" descr="A nuclear fireball lights up the night in a United States nuclear test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05200"/>
            <a:ext cx="28956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5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381000" y="5029200"/>
            <a:ext cx="5257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b="1"/>
              <a:t>Radio-carbon dating tells us about the past, but challenges our religious faith. </a:t>
            </a:r>
          </a:p>
        </p:txBody>
      </p:sp>
      <p:sp>
        <p:nvSpPr>
          <p:cNvPr id="74755" name="Rectangle 7"/>
          <p:cNvSpPr>
            <a:spLocks noChangeArrowheads="1"/>
          </p:cNvSpPr>
          <p:nvPr/>
        </p:nvSpPr>
        <p:spPr bwMode="auto">
          <a:xfrm>
            <a:off x="533400" y="381000"/>
            <a:ext cx="3352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Nuclear medicine heals us, but nuclear radiation sickens us.</a:t>
            </a:r>
          </a:p>
        </p:txBody>
      </p:sp>
      <p:pic>
        <p:nvPicPr>
          <p:cNvPr id="74756" name="Picture 8" descr="Nucs%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6263"/>
            <a:ext cx="335280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10" descr="image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3812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12" descr="image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2228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16" descr="shroud-of-tur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1701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2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53340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latin typeface="Calibri" pitchFamily="34" charset="0"/>
              </a:rPr>
              <a:t>Nuclear Fission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419600"/>
            <a:ext cx="3429000" cy="1981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This process continues in what we call a </a:t>
            </a:r>
            <a:r>
              <a:rPr lang="en-US" sz="2400" b="1" smtClean="0">
                <a:solidFill>
                  <a:srgbClr val="00197D"/>
                </a:solidFill>
                <a:latin typeface="Arial" charset="0"/>
              </a:rPr>
              <a:t>nuclear chain reaction</a:t>
            </a:r>
            <a:r>
              <a:rPr lang="en-US" sz="2400" b="1" smtClean="0">
                <a:latin typeface="Arial" charset="0"/>
              </a:rPr>
              <a:t>.</a:t>
            </a:r>
          </a:p>
        </p:txBody>
      </p:sp>
      <p:pic>
        <p:nvPicPr>
          <p:cNvPr id="43012" name="Picture 4" descr="21_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752600"/>
            <a:ext cx="5226050" cy="3886200"/>
          </a:xfrm>
        </p:spPr>
      </p:pic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304800" y="914400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122238">
              <a:spcBef>
                <a:spcPct val="20000"/>
              </a:spcBef>
            </a:pPr>
            <a:r>
              <a:rPr lang="en-US" b="1"/>
              <a:t>Bombardment of the radioactive nuclide with a neutron starts the process.</a:t>
            </a: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304800" y="1981200"/>
            <a:ext cx="3581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b="1"/>
              <a:t>Neutrons released in the transmutation </a:t>
            </a:r>
            <a:r>
              <a:rPr lang="en-US" b="1">
                <a:solidFill>
                  <a:srgbClr val="FF0000"/>
                </a:solidFill>
              </a:rPr>
              <a:t>strike other nuclei</a:t>
            </a:r>
            <a:r>
              <a:rPr lang="en-US" b="1"/>
              <a:t>, causing their decay and the production of more neutrons.</a:t>
            </a:r>
          </a:p>
        </p:txBody>
      </p:sp>
    </p:spTree>
    <p:extLst>
      <p:ext uri="{BB962C8B-B14F-4D97-AF65-F5344CB8AC3E}">
        <p14:creationId xmlns:p14="http://schemas.microsoft.com/office/powerpoint/2010/main" val="1286011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  <p:bldP spid="150533" grpId="0"/>
      <p:bldP spid="1505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167063" y="65088"/>
            <a:ext cx="2835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sng"/>
              <a:t>Nuclear Fission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000"/>
              <a:t>23.5</a:t>
            </a:r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1619250" y="1255713"/>
            <a:ext cx="5911850" cy="533400"/>
            <a:chOff x="864" y="2448"/>
            <a:chExt cx="3724" cy="336"/>
          </a:xfrm>
        </p:grpSpPr>
        <p:sp>
          <p:nvSpPr>
            <p:cNvPr id="44039" name="Text Box 5"/>
            <p:cNvSpPr txBox="1">
              <a:spLocks noChangeArrowheads="1"/>
            </p:cNvSpPr>
            <p:nvPr/>
          </p:nvSpPr>
          <p:spPr bwMode="auto">
            <a:xfrm>
              <a:off x="864" y="2448"/>
              <a:ext cx="37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aseline="30000"/>
                <a:t>235</a:t>
              </a:r>
              <a:r>
                <a:rPr lang="en-US"/>
                <a:t>U + </a:t>
              </a:r>
              <a:r>
                <a:rPr lang="en-US" baseline="30000"/>
                <a:t>1</a:t>
              </a:r>
              <a:r>
                <a:rPr lang="en-US"/>
                <a:t>n          </a:t>
              </a:r>
              <a:r>
                <a:rPr lang="en-US" baseline="30000"/>
                <a:t>90</a:t>
              </a:r>
              <a:r>
                <a:rPr lang="en-US"/>
                <a:t>Sr + </a:t>
              </a:r>
              <a:r>
                <a:rPr lang="en-US" baseline="30000"/>
                <a:t>143</a:t>
              </a:r>
              <a:r>
                <a:rPr lang="en-US"/>
                <a:t>Xe + 3</a:t>
              </a:r>
              <a:r>
                <a:rPr lang="en-US" baseline="30000"/>
                <a:t>1</a:t>
              </a:r>
              <a:r>
                <a:rPr lang="en-US"/>
                <a:t>n + Energy</a:t>
              </a:r>
              <a:endParaRPr lang="en-US" baseline="30000"/>
            </a:p>
          </p:txBody>
        </p:sp>
        <p:sp>
          <p:nvSpPr>
            <p:cNvPr id="44040" name="Text Box 6"/>
            <p:cNvSpPr txBox="1">
              <a:spLocks noChangeArrowheads="1"/>
            </p:cNvSpPr>
            <p:nvPr/>
          </p:nvSpPr>
          <p:spPr bwMode="auto">
            <a:xfrm>
              <a:off x="936" y="2572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92</a:t>
              </a:r>
            </a:p>
          </p:txBody>
        </p:sp>
        <p:sp>
          <p:nvSpPr>
            <p:cNvPr id="44041" name="Text Box 7"/>
            <p:cNvSpPr txBox="1">
              <a:spLocks noChangeArrowheads="1"/>
            </p:cNvSpPr>
            <p:nvPr/>
          </p:nvSpPr>
          <p:spPr bwMode="auto">
            <a:xfrm>
              <a:off x="2767" y="2568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54</a:t>
              </a:r>
            </a:p>
          </p:txBody>
        </p:sp>
        <p:sp>
          <p:nvSpPr>
            <p:cNvPr id="44042" name="Text Box 8"/>
            <p:cNvSpPr txBox="1">
              <a:spLocks noChangeArrowheads="1"/>
            </p:cNvSpPr>
            <p:nvPr/>
          </p:nvSpPr>
          <p:spPr bwMode="auto">
            <a:xfrm>
              <a:off x="2152" y="2560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38</a:t>
              </a:r>
            </a:p>
          </p:txBody>
        </p:sp>
        <p:sp>
          <p:nvSpPr>
            <p:cNvPr id="44043" name="Text Box 9"/>
            <p:cNvSpPr txBox="1">
              <a:spLocks noChangeArrowheads="1"/>
            </p:cNvSpPr>
            <p:nvPr/>
          </p:nvSpPr>
          <p:spPr bwMode="auto">
            <a:xfrm>
              <a:off x="1432" y="256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0</a:t>
              </a:r>
            </a:p>
          </p:txBody>
        </p:sp>
        <p:sp>
          <p:nvSpPr>
            <p:cNvPr id="44044" name="Text Box 10"/>
            <p:cNvSpPr txBox="1">
              <a:spLocks noChangeArrowheads="1"/>
            </p:cNvSpPr>
            <p:nvPr/>
          </p:nvSpPr>
          <p:spPr bwMode="auto">
            <a:xfrm>
              <a:off x="3472" y="256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0</a:t>
              </a:r>
            </a:p>
          </p:txBody>
        </p:sp>
        <p:sp>
          <p:nvSpPr>
            <p:cNvPr id="44045" name="Line 11"/>
            <p:cNvSpPr>
              <a:spLocks noChangeShapeType="1"/>
            </p:cNvSpPr>
            <p:nvPr/>
          </p:nvSpPr>
          <p:spPr bwMode="auto">
            <a:xfrm>
              <a:off x="1720" y="260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44037" name="Text Box 12"/>
          <p:cNvSpPr txBox="1">
            <a:spLocks noChangeArrowheads="1"/>
          </p:cNvSpPr>
          <p:nvPr/>
        </p:nvSpPr>
        <p:spPr bwMode="auto">
          <a:xfrm>
            <a:off x="2346325" y="685800"/>
            <a:ext cx="449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Representative</a:t>
            </a:r>
            <a:r>
              <a:rPr lang="en-US"/>
              <a:t> fission reaction</a:t>
            </a:r>
          </a:p>
        </p:txBody>
      </p:sp>
      <p:pic>
        <p:nvPicPr>
          <p:cNvPr id="44038" name="Picture 13" descr="CHA56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905000"/>
            <a:ext cx="40354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1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/>
              <a:t>Nuclear chain reaction</a:t>
            </a:r>
            <a:r>
              <a:rPr lang="en-US" b="1"/>
              <a:t> is a </a:t>
            </a:r>
            <a:r>
              <a:rPr lang="en-US" b="1">
                <a:solidFill>
                  <a:srgbClr val="FF0000"/>
                </a:solidFill>
              </a:rPr>
              <a:t>self-sustaining</a:t>
            </a:r>
            <a:r>
              <a:rPr lang="en-US" b="1"/>
              <a:t> sequence of nuclear fission reactions.</a:t>
            </a:r>
            <a:endParaRPr lang="en-US" b="1" i="1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971800" y="2514600"/>
            <a:ext cx="5715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/>
              <a:t>Critical Mass is the </a:t>
            </a:r>
            <a:r>
              <a:rPr lang="en-US" b="1">
                <a:solidFill>
                  <a:srgbClr val="008000"/>
                </a:solidFill>
              </a:rPr>
              <a:t>minimum mass of fissionable material required</a:t>
            </a:r>
            <a:r>
              <a:rPr lang="en-US" b="1"/>
              <a:t> to generate a self-sustaining nuclear chain reaction.</a:t>
            </a:r>
            <a:endParaRPr lang="en-US" b="1" i="1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2971800" y="4191000"/>
            <a:ext cx="579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b="1"/>
              <a:t>If there are not enough radioactive nuclides in the path of the ejected neutrons, </a:t>
            </a:r>
            <a:r>
              <a:rPr lang="en-US" b="1">
                <a:solidFill>
                  <a:srgbClr val="FF0000"/>
                </a:solidFill>
              </a:rPr>
              <a:t>the chain reaction will die out. 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28600" y="1219200"/>
            <a:ext cx="8458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b="1"/>
              <a:t>Therefore, there must be a certain minimum amount of fissionable material present for the chain reaction to be sustained: </a:t>
            </a:r>
            <a:r>
              <a:rPr lang="en-US" b="1">
                <a:solidFill>
                  <a:schemeClr val="accent2"/>
                </a:solidFill>
              </a:rPr>
              <a:t>Critical Mass</a:t>
            </a:r>
            <a:r>
              <a:rPr lang="en-US" b="1"/>
              <a:t>.</a:t>
            </a:r>
          </a:p>
        </p:txBody>
      </p:sp>
      <p:pic>
        <p:nvPicPr>
          <p:cNvPr id="4506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21605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82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  <p:bldP spid="20485" grpId="0" autoUpdateAnimBg="0"/>
      <p:bldP spid="20491" grpId="0"/>
      <p:bldP spid="204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21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1"/>
          <a:stretch>
            <a:fillRect/>
          </a:stretch>
        </p:blipFill>
        <p:spPr bwMode="auto">
          <a:xfrm>
            <a:off x="685800" y="609600"/>
            <a:ext cx="78486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167063" y="65088"/>
            <a:ext cx="2835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sng"/>
              <a:t>Nuclear Fission</a:t>
            </a:r>
          </a:p>
        </p:txBody>
      </p:sp>
    </p:spTree>
    <p:extLst>
      <p:ext uri="{BB962C8B-B14F-4D97-AF65-F5344CB8AC3E}">
        <p14:creationId xmlns:p14="http://schemas.microsoft.com/office/powerpoint/2010/main" val="28895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rinity_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40080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>
                <a:solidFill>
                  <a:schemeClr val="tx2"/>
                </a:solidFill>
              </a:rPr>
              <a:t>Application of Nuclear Fission: </a:t>
            </a:r>
            <a:br>
              <a:rPr lang="en-US" sz="3200" b="1">
                <a:solidFill>
                  <a:schemeClr val="tx2"/>
                </a:solidFill>
              </a:rPr>
            </a:br>
            <a:r>
              <a:rPr lang="en-US" sz="3200" b="1">
                <a:solidFill>
                  <a:schemeClr val="tx2"/>
                </a:solidFill>
              </a:rPr>
              <a:t>The Atomic Bomb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174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1000" y="152400"/>
            <a:ext cx="8232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b="1">
                <a:solidFill>
                  <a:schemeClr val="tx2"/>
                </a:solidFill>
              </a:rPr>
              <a:t>Development of the Atomic Bomb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09600" y="1219200"/>
            <a:ext cx="82327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b="1"/>
              <a:t>At the beginning of WW2 Germany had a head start under the guidance of the physicist Werner Heisenberg </a:t>
            </a:r>
          </a:p>
        </p:txBody>
      </p:sp>
      <p:pic>
        <p:nvPicPr>
          <p:cNvPr id="48132" name="Picture 4" descr="Heisen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305550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533400" y="1066800"/>
            <a:ext cx="777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119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</Words>
  <Application>Microsoft Office PowerPoint</Application>
  <PresentationFormat>On-screen Show (4:3)</PresentationFormat>
  <Paragraphs>157</Paragraphs>
  <Slides>36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Microsoft Equation 3.0</vt:lpstr>
      <vt:lpstr>Nuclear Transmutations</vt:lpstr>
      <vt:lpstr>PowerPoint Presentation</vt:lpstr>
      <vt:lpstr>PowerPoint Presentation</vt:lpstr>
      <vt:lpstr>Nuclear Fission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Fat Man – Nagasaki, Aug 9, 1954</vt:lpstr>
      <vt:lpstr>PowerPoint Presentation</vt:lpstr>
      <vt:lpstr>PowerPoint Presentation</vt:lpstr>
      <vt:lpstr>PowerPoint Presentation</vt:lpstr>
      <vt:lpstr>Application of Nuclear Fission:  Nuclear Reactors</vt:lpstr>
      <vt:lpstr>Application of Nuclear Fission:  Nuclear Reactors</vt:lpstr>
      <vt:lpstr>PowerPoint Presentation</vt:lpstr>
      <vt:lpstr>PowerPoint Presentation</vt:lpstr>
      <vt:lpstr>Chernobyl - Reactor 4 After the explosion</vt:lpstr>
      <vt:lpstr>PowerPoint Presentation</vt:lpstr>
      <vt:lpstr>Radiation Burns</vt:lpstr>
      <vt:lpstr>Radioactive Plume - Day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Transmutations</dc:title>
  <dc:creator>Toshiba</dc:creator>
  <cp:lastModifiedBy>Toshiba</cp:lastModifiedBy>
  <cp:revision>1</cp:revision>
  <dcterms:created xsi:type="dcterms:W3CDTF">2011-06-27T03:49:42Z</dcterms:created>
  <dcterms:modified xsi:type="dcterms:W3CDTF">2011-06-27T03:50:11Z</dcterms:modified>
</cp:coreProperties>
</file>